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93" r:id="rId4"/>
    <p:sldId id="271" r:id="rId5"/>
    <p:sldId id="273" r:id="rId6"/>
    <p:sldId id="291" r:id="rId7"/>
    <p:sldId id="300" r:id="rId8"/>
    <p:sldId id="292" r:id="rId9"/>
    <p:sldId id="299" r:id="rId10"/>
    <p:sldId id="298" r:id="rId11"/>
    <p:sldId id="297" r:id="rId12"/>
    <p:sldId id="287" r:id="rId13"/>
    <p:sldId id="286" r:id="rId14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8C3"/>
    <a:srgbClr val="607D34"/>
    <a:srgbClr val="430405"/>
    <a:srgbClr val="E9BB0C"/>
    <a:srgbClr val="D52A3B"/>
    <a:srgbClr val="47C5DF"/>
    <a:srgbClr val="FFFFFF"/>
    <a:srgbClr val="D2BC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87" autoAdjust="0"/>
    <p:restoredTop sz="94660"/>
  </p:normalViewPr>
  <p:slideViewPr>
    <p:cSldViewPr snapToGrid="0">
      <p:cViewPr>
        <p:scale>
          <a:sx n="75" d="100"/>
          <a:sy n="75" d="100"/>
        </p:scale>
        <p:origin x="-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6032;&#24314;%20Microsoft%20Office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农户作坊</c:v>
                </c:pt>
              </c:strCache>
            </c:strRef>
          </c:tx>
          <c:cat>
            <c:strRef>
              <c:f>Sheet1!$C$2:$F$2</c:f>
              <c:strCache>
                <c:ptCount val="4"/>
                <c:pt idx="0">
                  <c:v>收购价</c:v>
                </c:pt>
                <c:pt idx="1">
                  <c:v>出品率</c:v>
                </c:pt>
                <c:pt idx="2">
                  <c:v>纯利润率</c:v>
                </c:pt>
                <c:pt idx="3">
                  <c:v>毛利润率</c:v>
                </c:pt>
              </c:strCache>
            </c:strRef>
          </c:cat>
          <c:val>
            <c:numRef>
              <c:f>Sheet1!$C$3:$F$3</c:f>
              <c:numCache>
                <c:formatCode>0%</c:formatCode>
                <c:ptCount val="4"/>
                <c:pt idx="0" formatCode="General">
                  <c:v>10</c:v>
                </c:pt>
                <c:pt idx="1">
                  <c:v>0.70000000000000062</c:v>
                </c:pt>
                <c:pt idx="2">
                  <c:v>0.38000000000000062</c:v>
                </c:pt>
                <c:pt idx="3">
                  <c:v>0.58499999999999996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小微企业</c:v>
                </c:pt>
              </c:strCache>
            </c:strRef>
          </c:tx>
          <c:cat>
            <c:strRef>
              <c:f>Sheet1!$C$2:$F$2</c:f>
              <c:strCache>
                <c:ptCount val="4"/>
                <c:pt idx="0">
                  <c:v>收购价</c:v>
                </c:pt>
                <c:pt idx="1">
                  <c:v>出品率</c:v>
                </c:pt>
                <c:pt idx="2">
                  <c:v>纯利润率</c:v>
                </c:pt>
                <c:pt idx="3">
                  <c:v>毛利润率</c:v>
                </c:pt>
              </c:strCache>
            </c:strRef>
          </c:cat>
          <c:val>
            <c:numRef>
              <c:f>Sheet1!$C$4:$F$4</c:f>
              <c:numCache>
                <c:formatCode>0%</c:formatCode>
                <c:ptCount val="4"/>
                <c:pt idx="0" formatCode="General">
                  <c:v>11.5</c:v>
                </c:pt>
                <c:pt idx="1">
                  <c:v>0.60000000000000064</c:v>
                </c:pt>
                <c:pt idx="2">
                  <c:v>0.21000000000000021</c:v>
                </c:pt>
                <c:pt idx="3">
                  <c:v>0.58000000000000007</c:v>
                </c:pt>
              </c:numCache>
            </c:numRef>
          </c:val>
        </c:ser>
        <c:dLbls>
          <c:showVal val="1"/>
        </c:dLbls>
        <c:gapWidth val="75"/>
        <c:axId val="59711872"/>
        <c:axId val="59713408"/>
      </c:barChart>
      <c:catAx>
        <c:axId val="59711872"/>
        <c:scaling>
          <c:orientation val="minMax"/>
        </c:scaling>
        <c:axPos val="b"/>
        <c:majorTickMark val="none"/>
        <c:tickLblPos val="nextTo"/>
        <c:crossAx val="59713408"/>
        <c:crosses val="autoZero"/>
        <c:auto val="1"/>
        <c:lblAlgn val="ctr"/>
        <c:lblOffset val="100"/>
      </c:catAx>
      <c:valAx>
        <c:axId val="59713408"/>
        <c:scaling>
          <c:orientation val="minMax"/>
        </c:scaling>
        <c:axPos val="l"/>
        <c:numFmt formatCode="General" sourceLinked="1"/>
        <c:majorTickMark val="none"/>
        <c:tickLblPos val="nextTo"/>
        <c:crossAx val="5971187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CEB7-10D0-4909-9AC9-14D2F4F15DB2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9A39-B348-4ABE-AD5C-0A9B38809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1061-5222-4D6D-91CA-ED92758DA262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D74C-8757-459F-B475-A3D91D6D79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EB2B-A858-45C6-A9A9-CA15AB764FEE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8D24-8A4F-4E0C-BE8B-9D84DD9465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7E36-5FCB-4914-A413-8C4AC5B785FC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C9E5-AD2B-4E7E-B30F-B68AC5C781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872D-CDA9-4F60-A400-602D78F7739E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F9B8-A80A-4F7C-B568-B060ECCE45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/>
          <p:cNvSpPr/>
          <p:nvPr userDrawn="1"/>
        </p:nvSpPr>
        <p:spPr>
          <a:xfrm>
            <a:off x="9010650" y="6469063"/>
            <a:ext cx="7762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 </a:t>
            </a:r>
            <a:endParaRPr lang="zh-CN" altLang="en-US" sz="100" kern="0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1B4A-D09B-4784-8D3D-5B7585BCC5E1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1DF8-430B-4E2E-959F-53A56444AB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F7D8-4C4C-49B4-A65D-BAB00189A572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9BB2-965A-47C2-8F61-3426E004C9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F0EF-264B-4FF0-B7A0-EDA340642397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3100-5D4C-42CA-9147-6ADB058B92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E0CA-FA6C-475F-A56E-7E14325BE478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A498-CE57-46C6-835C-8142FB744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0AF8-D019-4BCC-8C97-50FA1D57E566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A108-BD87-4F79-B991-EF117ADE2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F61194-4DB7-4EA5-880D-42F4365EBE42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310A36-4A2F-4182-8D4F-BCC48E3480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9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47" descr="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2943225"/>
            <a:ext cx="122142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图片 3" descr="唯美浪 水墨背景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950" y="-46038"/>
            <a:ext cx="48387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2" descr="唯美浪漫 水墨背景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719638"/>
            <a:ext cx="100584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图片 49" descr="581d  e9aca31bd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75" y="-254000"/>
            <a:ext cx="41751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图片 51" descr="a896b6276fbda3cc88e 2fd89170298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41350" y="-647700"/>
            <a:ext cx="30067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409700" y="406400"/>
            <a:ext cx="855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年“创客中国”重庆市中小微企业创新创业大赛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206500" y="2400300"/>
            <a:ext cx="972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b="1" dirty="0" smtClean="0">
                <a:latin typeface="新宋体" pitchFamily="49" charset="-122"/>
                <a:ea typeface="新宋体" pitchFamily="49" charset="-122"/>
              </a:rPr>
              <a:t>低成本农副产品智能化加工</a:t>
            </a:r>
            <a:r>
              <a:rPr lang="en-US" altLang="zh-CN" sz="6000" b="1" dirty="0" smtClean="0">
                <a:latin typeface="新宋体" pitchFamily="49" charset="-122"/>
                <a:ea typeface="新宋体" pitchFamily="49" charset="-122"/>
              </a:rPr>
              <a:t>-</a:t>
            </a:r>
            <a:r>
              <a:rPr lang="zh-CN" altLang="en-US" sz="6000" b="1" dirty="0" smtClean="0">
                <a:latin typeface="新宋体" pitchFamily="49" charset="-122"/>
                <a:ea typeface="新宋体" pitchFamily="49" charset="-122"/>
              </a:rPr>
              <a:t>豆筋棍自动化加工项目 </a:t>
            </a:r>
            <a:endParaRPr lang="zh-CN" altLang="en-US" sz="6000" b="1" dirty="0"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900" y="4546600"/>
            <a:ext cx="420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楷体" pitchFamily="49" charset="-122"/>
                <a:ea typeface="楷体" pitchFamily="49" charset="-122"/>
              </a:rPr>
              <a:t>汇报人：阳相</a:t>
            </a:r>
            <a:endParaRPr lang="zh-CN" altLang="en-US" sz="3200" b="1" dirty="0">
              <a:solidFill>
                <a:schemeClr val="accent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238" y="100013"/>
            <a:ext cx="3475037" cy="1122362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000" b="1" dirty="0" smtClean="0">
                <a:solidFill>
                  <a:srgbClr val="607D34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3000" b="1" dirty="0" smtClean="0">
                <a:solidFill>
                  <a:srgbClr val="607D34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000" b="1" dirty="0" smtClean="0">
                <a:solidFill>
                  <a:srgbClr val="607D34"/>
                </a:solidFill>
                <a:latin typeface="微软雅黑" pitchFamily="34" charset="-122"/>
                <a:ea typeface="微软雅黑" pitchFamily="34" charset="-122"/>
              </a:rPr>
              <a:t>项目实施方案</a:t>
            </a:r>
            <a:endParaRPr lang="zh-CN" altLang="en-US" sz="3000" b="1" dirty="0">
              <a:solidFill>
                <a:srgbClr val="607D3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7725" y="985838"/>
            <a:ext cx="1056640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4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  <p:sp>
          <p:nvSpPr>
            <p:cNvPr id="5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27100" y="1117600"/>
            <a:ext cx="1076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242812"/>
            <a:ext cx="514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农户作坊和小微企业的毛利润率非常接近，他们之间的纯利润率差额主要是人工成本，采用全自动化卷制设备可以大大减少人工成本，同时提升产品品质，我们自建工厂运用全自动设备的纯利润率能达到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32%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以上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（以上数据参考收购价测算）</a:t>
            </a:r>
            <a:endParaRPr lang="zh-CN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12319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4.1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、项目落地方式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600" y="31242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4.2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、市场调研分析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800" y="1943100"/>
            <a:ext cx="1088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通过我们前期走访，目前有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个推广方向：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）向小微企业出售自动化设备；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）设备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技术支持提供加工服务；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）运用自动化设备自建工厂。基于更好确保技术领先性和实现规模化生产的考虑，我们优先采用自建工厂的模式进行推进。</a:t>
            </a:r>
            <a:endParaRPr lang="zh-CN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901700" y="38735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238" y="100013"/>
            <a:ext cx="3475037" cy="1122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10" b="1" dirty="0" smtClean="0">
                <a:solidFill>
                  <a:srgbClr val="607D34"/>
                </a:solidFill>
                <a:latin typeface="微软雅黑" panose="020B0503020204020204" charset="-122"/>
                <a:ea typeface="微软雅黑" panose="020B0503020204020204" charset="-122"/>
              </a:rPr>
              <a:t>四、项目实施方案</a:t>
            </a:r>
            <a:endParaRPr sz="3010" b="1" dirty="0">
              <a:solidFill>
                <a:srgbClr val="607D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7725" y="985838"/>
            <a:ext cx="1056640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4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  <p:sp>
          <p:nvSpPr>
            <p:cNvPr id="5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2000" y="1714500"/>
            <a:ext cx="1076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）拟租赁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600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平方米简易厂房，主要用于办公区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平方米、卷制烘烤生产区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平方米、库房区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150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平方米，需通水电气，交通运输方便。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）初期计划上线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台机器，对应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口豆筋锅，对应现场管理人员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人，需配套磨豆煮浆工人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人，勤杂工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人。对应豆筋棍卷制烘烤区域占用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平方米。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）参照小规模加工厂蒸汽锅起皮速度，每口锅每天可产出豆筋约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20kg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口锅每天可产出豆筋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1000kg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，预计月销售额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62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万元左右，年销售额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750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万元左右，毛利率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61%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以上（以上数据参照收购价测算） 。</a:t>
            </a: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87400" y="4686300"/>
            <a:ext cx="1080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初步接触了当地的豆筋棍收购商，前期我们以收购价发货给收购商进行销售，当我们生产经营相关手续完善后可以自己运营品牌进行销售，以高品质产品推广线下线上销售渠道。对应的销售收入将大大提高。（目前市场销售价格是收购价格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1.5-2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倍）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" y="11938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4.3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、项目规划方案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" y="40513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4.3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、产品市场销售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238" y="100013"/>
            <a:ext cx="3475037" cy="1122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CN" altLang="en-US" sz="3010" b="1" dirty="0" smtClean="0">
                <a:solidFill>
                  <a:srgbClr val="607D34"/>
                </a:solidFill>
                <a:latin typeface="微软雅黑" panose="020B0503020204020204" charset="-122"/>
                <a:ea typeface="微软雅黑" panose="020B0503020204020204" charset="-122"/>
              </a:rPr>
              <a:t>五、项目投资计划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47725" y="985838"/>
            <a:ext cx="1056640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4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  <p:sp>
          <p:nvSpPr>
            <p:cNvPr id="5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06500" y="4686300"/>
            <a:ext cx="895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latin typeface="隶书" pitchFamily="49" charset="-122"/>
                <a:ea typeface="隶书" pitchFamily="49" charset="-122"/>
              </a:rPr>
              <a:t>致力于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给农副产品加工赋能，运用先进智能制造技术推进农副业的发展</a:t>
            </a:r>
            <a:r>
              <a:rPr lang="zh-CN" altLang="zh-CN" sz="20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0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2857500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预计前期投资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150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万元用于场地租赁、场地装修、设备购买、原材料采购及流动资金储备等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。由于初期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规模较小，预计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个月就能进行生产，产出效益。预计年销售收入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750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万元左右。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我们接受股权投资，基本上按照股权收益和项目收入比对进行股份的出让，同时也可约定回收条款！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77900" y="1418166"/>
          <a:ext cx="9944100" cy="114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/>
                <a:gridCol w="1657350"/>
                <a:gridCol w="1657350"/>
                <a:gridCol w="1657350"/>
                <a:gridCol w="1657350"/>
                <a:gridCol w="1657350"/>
              </a:tblGrid>
              <a:tr h="382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场地费用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设备费用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装修费用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原材料采购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流动资金</a:t>
                      </a:r>
                      <a:endParaRPr lang="zh-CN" altLang="en-US" dirty="0"/>
                    </a:p>
                  </a:txBody>
                  <a:tcPr/>
                </a:tc>
              </a:tr>
              <a:tr h="38241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投资预算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r>
                        <a:rPr lang="zh-CN" altLang="en-US" dirty="0" smtClean="0"/>
                        <a:t>万元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r>
                        <a:rPr lang="zh-CN" altLang="en-US" dirty="0" smtClean="0"/>
                        <a:t>万元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万元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r>
                        <a:rPr lang="zh-CN" altLang="en-US" dirty="0" smtClean="0"/>
                        <a:t>万元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r>
                        <a:rPr lang="zh-CN" altLang="en-US" dirty="0" smtClean="0"/>
                        <a:t>万元</a:t>
                      </a:r>
                      <a:endParaRPr lang="zh-CN" altLang="en-US" dirty="0"/>
                    </a:p>
                  </a:txBody>
                  <a:tcPr/>
                </a:tc>
              </a:tr>
              <a:tr h="38241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合计</a:t>
                      </a:r>
                      <a:endParaRPr lang="zh-CN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altLang="zh-CN" dirty="0" smtClean="0"/>
                        <a:t>150</a:t>
                      </a:r>
                      <a:r>
                        <a:rPr lang="zh-CN" altLang="en-US" dirty="0" smtClean="0"/>
                        <a:t>万元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1" descr="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2965450"/>
            <a:ext cx="122142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图片 3" descr="唯美浪 水墨背景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950" y="-46038"/>
            <a:ext cx="48387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图片 4" descr="唯美浪漫 水墨背景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4741863"/>
            <a:ext cx="100584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图片 5" descr="581d  e9aca31bd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0525" y="-254000"/>
            <a:ext cx="41751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图片 6" descr="a896b6276fbda3cc88e 2fd89170298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41350" y="-647700"/>
            <a:ext cx="30067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3"/>
          <p:cNvSpPr>
            <a:spLocks noChangeArrowheads="1"/>
          </p:cNvSpPr>
          <p:nvPr/>
        </p:nvSpPr>
        <p:spPr bwMode="auto">
          <a:xfrm>
            <a:off x="4052888" y="2595563"/>
            <a:ext cx="3905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34" tIns="24817" rIns="49634" bIns="24817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4800" b="1" dirty="0">
                <a:latin typeface="黑体" pitchFamily="49" charset="-122"/>
                <a:ea typeface="黑体" pitchFamily="49" charset="-122"/>
                <a:sym typeface="微软雅黑" pitchFamily="34" charset="-122"/>
              </a:rPr>
              <a:t>谢谢您的观看</a:t>
            </a:r>
          </a:p>
        </p:txBody>
      </p:sp>
      <p:sp>
        <p:nvSpPr>
          <p:cNvPr id="9" name="Text Box 3"/>
          <p:cNvSpPr>
            <a:spLocks noChangeArrowheads="1"/>
          </p:cNvSpPr>
          <p:nvPr/>
        </p:nvSpPr>
        <p:spPr bwMode="auto">
          <a:xfrm>
            <a:off x="4052888" y="3168650"/>
            <a:ext cx="39052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34" tIns="24817" rIns="49634" bIns="24817" anchor="ctr">
            <a:spAutoFit/>
          </a:bodyPr>
          <a:lstStyle/>
          <a:p>
            <a:pPr algn="dist">
              <a:lnSpc>
                <a:spcPct val="90000"/>
              </a:lnSpc>
              <a:buFont typeface="Arial" charset="0"/>
              <a:buNone/>
            </a:pPr>
            <a:r>
              <a:rPr lang="en-US" altLang="zh-CN" sz="7200" dirty="0">
                <a:solidFill>
                  <a:srgbClr val="607D34"/>
                </a:solidFill>
                <a:latin typeface="Franklin Gothic Medium" pitchFamily="34" charset="0"/>
                <a:ea typeface="方正正中黑简体"/>
                <a:cs typeface="方正正中黑简体"/>
                <a:sym typeface="Impact" pitchFamily="34" charset="0"/>
              </a:rPr>
              <a:t>THANKS</a:t>
            </a:r>
          </a:p>
        </p:txBody>
      </p:sp>
      <p:sp>
        <p:nvSpPr>
          <p:cNvPr id="13" name="任意多边形 12"/>
          <p:cNvSpPr>
            <a:spLocks noChangeArrowheads="1"/>
          </p:cNvSpPr>
          <p:nvPr/>
        </p:nvSpPr>
        <p:spPr bwMode="auto">
          <a:xfrm rot="2700000">
            <a:off x="3138487" y="2319338"/>
            <a:ext cx="1033463" cy="1131888"/>
          </a:xfrm>
          <a:custGeom>
            <a:avLst/>
            <a:gdLst>
              <a:gd name="T0" fmla="*/ 0 w 1363744"/>
              <a:gd name="T1" fmla="*/ 486947 h 921508"/>
              <a:gd name="T2" fmla="*/ 294749 w 1363744"/>
              <a:gd name="T3" fmla="*/ 486947 h 921508"/>
              <a:gd name="T4" fmla="*/ 162623 w 1363744"/>
              <a:gd name="T5" fmla="*/ 0 h 921508"/>
              <a:gd name="T6" fmla="*/ 306034 w 1363744"/>
              <a:gd name="T7" fmla="*/ 0 h 921508"/>
              <a:gd name="T8" fmla="*/ 501489 w 1363744"/>
              <a:gd name="T9" fmla="*/ 720343 h 921508"/>
              <a:gd name="T10" fmla="*/ 306034 w 1363744"/>
              <a:gd name="T11" fmla="*/ 1440683 h 921508"/>
              <a:gd name="T12" fmla="*/ 162623 w 1363744"/>
              <a:gd name="T13" fmla="*/ 1440683 h 921508"/>
              <a:gd name="T14" fmla="*/ 294750 w 1363744"/>
              <a:gd name="T15" fmla="*/ 953737 h 921508"/>
              <a:gd name="T16" fmla="*/ 0 w 1363744"/>
              <a:gd name="T17" fmla="*/ 953737 h 921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3744"/>
              <a:gd name="T28" fmla="*/ 0 h 921508"/>
              <a:gd name="T29" fmla="*/ 1363744 w 1363744"/>
              <a:gd name="T30" fmla="*/ 921508 h 921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3744" h="921508">
                <a:moveTo>
                  <a:pt x="0" y="311467"/>
                </a:moveTo>
                <a:lnTo>
                  <a:pt x="801538" y="311467"/>
                </a:lnTo>
                <a:lnTo>
                  <a:pt x="442236" y="0"/>
                </a:lnTo>
                <a:lnTo>
                  <a:pt x="832227" y="0"/>
                </a:lnTo>
                <a:lnTo>
                  <a:pt x="1363744" y="460754"/>
                </a:lnTo>
                <a:lnTo>
                  <a:pt x="832227" y="921508"/>
                </a:lnTo>
                <a:lnTo>
                  <a:pt x="442236" y="921508"/>
                </a:lnTo>
                <a:lnTo>
                  <a:pt x="801540" y="610040"/>
                </a:lnTo>
                <a:lnTo>
                  <a:pt x="0" y="610040"/>
                </a:lnTo>
                <a:close/>
              </a:path>
            </a:pathLst>
          </a:custGeom>
          <a:solidFill>
            <a:srgbClr val="D2BC5B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rot="10800000" vert="eaVert" lIns="49634" tIns="24817" rIns="49634" bIns="24817" anchor="ctr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41800" y="4165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项目负责人：阳相  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18983678035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9210" y="1636395"/>
            <a:ext cx="12221210" cy="404431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34" tIns="24817" rIns="49634" bIns="24817"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3808207" y="2903453"/>
            <a:ext cx="135933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添加</a:t>
            </a:r>
            <a:r>
              <a:rPr lang="zh-CN" altLang="en-US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副</a:t>
            </a:r>
            <a:r>
              <a:rPr lang="en-US" altLang="zh-CN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标题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87475" y="2705735"/>
            <a:ext cx="937895" cy="1634490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zh-CN" altLang="en-US" sz="5200" dirty="0">
                <a:solidFill>
                  <a:schemeClr val="tx1"/>
                </a:solidFill>
                <a:latin typeface="思源黑体 CN Bold" pitchFamily="34" charset="-122"/>
                <a:ea typeface="思源黑体 CN Bold" pitchFamily="34" charset="-122"/>
              </a:rPr>
              <a:t>目</a:t>
            </a:r>
            <a:r>
              <a:rPr lang="en-US" altLang="zh-CN" sz="5200" dirty="0">
                <a:solidFill>
                  <a:schemeClr val="tx1"/>
                </a:solidFill>
                <a:latin typeface="思源黑体 CN Bold" pitchFamily="34" charset="-122"/>
                <a:ea typeface="思源黑体 CN Bold" pitchFamily="34" charset="-122"/>
              </a:rPr>
              <a:t>  </a:t>
            </a:r>
            <a:r>
              <a:rPr lang="zh-CN" altLang="en-US" sz="5200" dirty="0">
                <a:solidFill>
                  <a:schemeClr val="tx1"/>
                </a:solidFill>
                <a:latin typeface="思源黑体 CN Bold" pitchFamily="34" charset="-122"/>
                <a:ea typeface="思源黑体 CN Bold" pitchFamily="34" charset="-122"/>
              </a:rPr>
              <a:t>录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77838" y="2695575"/>
            <a:ext cx="647700" cy="3272080"/>
          </a:xfrm>
          <a:prstGeom prst="rect">
            <a:avLst/>
          </a:prstGeom>
          <a:noFill/>
        </p:spPr>
        <p:txBody>
          <a:bodyPr vert="eaVert" wrap="square" lIns="49634" tIns="24817" rIns="49634" bIns="24817" rtlCol="0"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思源黑体 CN Regular" pitchFamily="34" charset="-122"/>
                <a:ea typeface="思源黑体 CN Regular" pitchFamily="34" charset="-122"/>
              </a:rPr>
              <a:t>CATALOG</a:t>
            </a:r>
          </a:p>
        </p:txBody>
      </p:sp>
      <p:grpSp>
        <p:nvGrpSpPr>
          <p:cNvPr id="2" name="组合 6"/>
          <p:cNvGrpSpPr/>
          <p:nvPr/>
        </p:nvGrpSpPr>
        <p:grpSpPr>
          <a:xfrm>
            <a:off x="2462098" y="182433"/>
            <a:ext cx="179669" cy="6420339"/>
            <a:chOff x="6367074" y="2160017"/>
            <a:chExt cx="288032" cy="10081120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6491778" y="2160017"/>
              <a:ext cx="0" cy="10081120"/>
            </a:xfrm>
            <a:prstGeom prst="line">
              <a:avLst/>
            </a:prstGeom>
            <a:ln w="31750">
              <a:gradFill>
                <a:gsLst>
                  <a:gs pos="0">
                    <a:srgbClr val="607D34"/>
                  </a:gs>
                  <a:gs pos="100000">
                    <a:srgbClr val="607D3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6367074" y="5737556"/>
              <a:ext cx="288032" cy="3335229"/>
            </a:xfrm>
            <a:prstGeom prst="rect">
              <a:avLst/>
            </a:prstGeom>
            <a:solidFill>
              <a:srgbClr val="607D34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72"/>
          <p:cNvSpPr txBox="1"/>
          <p:nvPr/>
        </p:nvSpPr>
        <p:spPr>
          <a:xfrm>
            <a:off x="6287247" y="2832333"/>
            <a:ext cx="135933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添加</a:t>
            </a:r>
            <a:r>
              <a:rPr lang="zh-CN" altLang="en-US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副</a:t>
            </a:r>
            <a:r>
              <a:rPr lang="en-US" altLang="zh-CN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标题</a:t>
            </a:r>
          </a:p>
        </p:txBody>
      </p:sp>
      <p:sp>
        <p:nvSpPr>
          <p:cNvPr id="16" name="TextBox 72"/>
          <p:cNvSpPr txBox="1"/>
          <p:nvPr/>
        </p:nvSpPr>
        <p:spPr>
          <a:xfrm>
            <a:off x="8751682" y="2832968"/>
            <a:ext cx="135933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添加</a:t>
            </a:r>
            <a:r>
              <a:rPr lang="zh-CN" altLang="en-US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副</a:t>
            </a:r>
            <a:r>
              <a:rPr lang="en-US" altLang="zh-CN" sz="1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标题</a:t>
            </a:r>
          </a:p>
        </p:txBody>
      </p:sp>
      <p:sp>
        <p:nvSpPr>
          <p:cNvPr id="105" name="矩形 104"/>
          <p:cNvSpPr/>
          <p:nvPr/>
        </p:nvSpPr>
        <p:spPr>
          <a:xfrm>
            <a:off x="1462407" y="1525880"/>
            <a:ext cx="356532" cy="364011"/>
          </a:xfrm>
          <a:prstGeom prst="rect">
            <a:avLst/>
          </a:prstGeom>
          <a:solidFill>
            <a:srgbClr val="607D3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34" tIns="24817" rIns="49634" bIns="24817"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873401" y="1969078"/>
            <a:ext cx="292511" cy="268275"/>
          </a:xfrm>
          <a:prstGeom prst="rect">
            <a:avLst/>
          </a:prstGeom>
          <a:solidFill>
            <a:srgbClr val="D2BC5B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34" tIns="24817" rIns="49634" bIns="24817"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753959" y="4939310"/>
            <a:ext cx="356532" cy="364011"/>
          </a:xfrm>
          <a:prstGeom prst="rect">
            <a:avLst/>
          </a:prstGeom>
          <a:solidFill>
            <a:srgbClr val="607D3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34" tIns="24817" rIns="49634" bIns="24817"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461043" y="5302603"/>
            <a:ext cx="292511" cy="268275"/>
          </a:xfrm>
          <a:prstGeom prst="rect">
            <a:avLst/>
          </a:prstGeom>
          <a:solidFill>
            <a:srgbClr val="D2BC5B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34" tIns="24817" rIns="49634" bIns="24817"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1699720" y="1085618"/>
            <a:ext cx="631284" cy="622268"/>
          </a:xfrm>
          <a:prstGeom prst="rect">
            <a:avLst/>
          </a:prstGeom>
          <a:solidFill>
            <a:srgbClr val="607D3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34" tIns="24817" rIns="49634" bIns="24817"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5"/>
          <p:cNvSpPr>
            <a:spLocks noChangeArrowheads="1"/>
          </p:cNvSpPr>
          <p:nvPr/>
        </p:nvSpPr>
        <p:spPr bwMode="auto">
          <a:xfrm>
            <a:off x="3643658" y="704355"/>
            <a:ext cx="5060950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华文中宋" pitchFamily="2" charset="-122"/>
              </a:rPr>
              <a:t>一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华文中宋" pitchFamily="2" charset="-122"/>
              </a:rPr>
              <a:t>、项目背景介绍</a:t>
            </a:r>
            <a:endParaRPr lang="zh-CN" altLang="en-US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sym typeface="华文中宋" pitchFamily="2" charset="-122"/>
            </a:endParaRPr>
          </a:p>
        </p:txBody>
      </p:sp>
      <p:sp>
        <p:nvSpPr>
          <p:cNvPr id="27" name="文本框 5"/>
          <p:cNvSpPr>
            <a:spLocks noChangeArrowheads="1"/>
          </p:cNvSpPr>
          <p:nvPr/>
        </p:nvSpPr>
        <p:spPr bwMode="auto">
          <a:xfrm>
            <a:off x="3618258" y="1996892"/>
            <a:ext cx="5060950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华文中宋" pitchFamily="2" charset="-122"/>
              </a:rPr>
              <a:t>二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华文中宋" pitchFamily="2" charset="-122"/>
              </a:rPr>
              <a:t>、项目概况分析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华文中宋" pitchFamily="2" charset="-122"/>
            </a:endParaRPr>
          </a:p>
        </p:txBody>
      </p:sp>
      <p:sp>
        <p:nvSpPr>
          <p:cNvPr id="28" name="文本框 5"/>
          <p:cNvSpPr>
            <a:spLocks noChangeArrowheads="1"/>
          </p:cNvSpPr>
          <p:nvPr/>
        </p:nvSpPr>
        <p:spPr bwMode="auto">
          <a:xfrm>
            <a:off x="3627369" y="3214746"/>
            <a:ext cx="5060950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中宋" pitchFamily="2" charset="-122"/>
              </a:rPr>
              <a:t>三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中宋" pitchFamily="2" charset="-122"/>
              </a:rPr>
              <a:t>、项目团队组成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中宋" pitchFamily="2" charset="-122"/>
            </a:endParaRPr>
          </a:p>
        </p:txBody>
      </p:sp>
      <p:sp>
        <p:nvSpPr>
          <p:cNvPr id="29" name="文本框 5"/>
          <p:cNvSpPr>
            <a:spLocks noChangeArrowheads="1"/>
          </p:cNvSpPr>
          <p:nvPr/>
        </p:nvSpPr>
        <p:spPr bwMode="auto">
          <a:xfrm>
            <a:off x="3580158" y="4574197"/>
            <a:ext cx="5060950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中宋" pitchFamily="2" charset="-122"/>
              </a:rPr>
              <a:t>四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中宋" pitchFamily="2" charset="-122"/>
              </a:rPr>
              <a:t>、项目实施方案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中宋" pitchFamily="2" charset="-122"/>
            </a:endParaRPr>
          </a:p>
        </p:txBody>
      </p:sp>
      <p:sp>
        <p:nvSpPr>
          <p:cNvPr id="30" name="文本框 5"/>
          <p:cNvSpPr>
            <a:spLocks noChangeArrowheads="1"/>
          </p:cNvSpPr>
          <p:nvPr/>
        </p:nvSpPr>
        <p:spPr bwMode="auto">
          <a:xfrm>
            <a:off x="3605557" y="5869045"/>
            <a:ext cx="5060950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中宋" pitchFamily="2" charset="-122"/>
              </a:rPr>
              <a:t>五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中宋" pitchFamily="2" charset="-122"/>
              </a:rPr>
              <a:t>、项目投资计划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9" grpId="0"/>
      <p:bldP spid="104" grpId="0"/>
      <p:bldP spid="105" grpId="0" bldLvl="0" animBg="1"/>
      <p:bldP spid="20" grpId="0" bldLvl="0" animBg="1"/>
      <p:bldP spid="108" grpId="0" bldLvl="0" animBg="1"/>
      <p:bldP spid="109" grpId="0" bldLvl="0" animBg="1"/>
      <p:bldP spid="1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816" y="100179"/>
            <a:ext cx="3475199" cy="1122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10" b="1" dirty="0" smtClean="0">
                <a:solidFill>
                  <a:srgbClr val="607D34"/>
                </a:solidFill>
                <a:latin typeface="微软雅黑" panose="020B0503020204020204" charset="-122"/>
                <a:ea typeface="微软雅黑" panose="020B0503020204020204" charset="-122"/>
              </a:rPr>
              <a:t>一、项目背景介绍</a:t>
            </a:r>
            <a:endParaRPr lang="zh-CN" sz="3010" b="1" dirty="0">
              <a:solidFill>
                <a:srgbClr val="607D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8360" y="986155"/>
            <a:ext cx="1056513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5a3f4b0cdfdd0972e9d53f64c5a2adc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434975"/>
            <a:ext cx="719455" cy="683895"/>
          </a:xfrm>
          <a:prstGeom prst="rect">
            <a:avLst/>
          </a:prstGeom>
        </p:spPr>
      </p:pic>
      <p:sp>
        <p:nvSpPr>
          <p:cNvPr id="27652" name="Oval 10"/>
          <p:cNvSpPr>
            <a:spLocks noChangeAspect="1" noChangeArrowheads="1"/>
          </p:cNvSpPr>
          <p:nvPr/>
        </p:nvSpPr>
        <p:spPr bwMode="auto">
          <a:xfrm>
            <a:off x="889635" y="2794000"/>
            <a:ext cx="574675" cy="576263"/>
          </a:xfrm>
          <a:prstGeom prst="ellipse">
            <a:avLst/>
          </a:prstGeom>
          <a:solidFill>
            <a:srgbClr val="D2BC5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653" name="Oval 13"/>
          <p:cNvSpPr>
            <a:spLocks noChangeAspect="1" noChangeArrowheads="1"/>
          </p:cNvSpPr>
          <p:nvPr/>
        </p:nvSpPr>
        <p:spPr bwMode="auto">
          <a:xfrm>
            <a:off x="889635" y="3652838"/>
            <a:ext cx="574675" cy="576262"/>
          </a:xfrm>
          <a:prstGeom prst="ellipse">
            <a:avLst/>
          </a:prstGeom>
          <a:solidFill>
            <a:srgbClr val="607D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27654" name="Picture 14" descr="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85" y="3811588"/>
            <a:ext cx="290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5" descr="bul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60" y="2957513"/>
            <a:ext cx="2889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Oval 19"/>
          <p:cNvSpPr>
            <a:spLocks noChangeAspect="1" noChangeArrowheads="1"/>
          </p:cNvSpPr>
          <p:nvPr/>
        </p:nvSpPr>
        <p:spPr bwMode="auto">
          <a:xfrm>
            <a:off x="889635" y="4519613"/>
            <a:ext cx="574675" cy="576262"/>
          </a:xfrm>
          <a:prstGeom prst="ellipse">
            <a:avLst/>
          </a:prstGeom>
          <a:solidFill>
            <a:srgbClr val="D2BC5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27657" name="Picture 23" descr="clou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23" y="4675188"/>
            <a:ext cx="2524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图片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545" y="1693545"/>
            <a:ext cx="4785360" cy="45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矩形 13"/>
          <p:cNvSpPr>
            <a:spLocks noChangeArrowheads="1"/>
          </p:cNvSpPr>
          <p:nvPr/>
        </p:nvSpPr>
        <p:spPr bwMode="auto">
          <a:xfrm>
            <a:off x="1716723" y="2852738"/>
            <a:ext cx="506888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豆筋棍（亦称豆棒、豆笋）是一种传统农副加工产品，具有浓郁的豆香味和独特口感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660" name="矩形 14"/>
          <p:cNvSpPr>
            <a:spLocks noChangeArrowheads="1"/>
          </p:cNvSpPr>
          <p:nvPr/>
        </p:nvSpPr>
        <p:spPr bwMode="auto">
          <a:xfrm>
            <a:off x="1716723" y="3656013"/>
            <a:ext cx="506888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相传明嘉靖年间豆棒曾被列入皇室贡品，属于地方性特产，并登陆央视等媒体美食栏目。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661" name="矩形 15"/>
          <p:cNvSpPr>
            <a:spLocks noChangeArrowheads="1"/>
          </p:cNvSpPr>
          <p:nvPr/>
        </p:nvSpPr>
        <p:spPr bwMode="auto">
          <a:xfrm>
            <a:off x="1716723" y="4535488"/>
            <a:ext cx="506888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重庆、四川地区均成功将豆筋棍（豆笋）申请为地方非物质文化遗产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1196" y="2240107"/>
            <a:ext cx="2011564" cy="11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 descr="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67299" y="2225865"/>
            <a:ext cx="2024701" cy="1203428"/>
          </a:xfrm>
          <a:prstGeom prst="rect">
            <a:avLst/>
          </a:prstGeom>
        </p:spPr>
      </p:pic>
      <p:pic>
        <p:nvPicPr>
          <p:cNvPr id="24" name="图片 23" descr="微信图片编辑_202008251700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27816" y="3521122"/>
            <a:ext cx="2064184" cy="1160059"/>
          </a:xfrm>
          <a:prstGeom prst="rect">
            <a:avLst/>
          </a:prstGeom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87209" y="3559506"/>
            <a:ext cx="1989304" cy="121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49300" y="12827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、农副产品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豆筋棍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238" y="100013"/>
            <a:ext cx="3475037" cy="1122362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000" b="1" dirty="0" smtClean="0">
                <a:solidFill>
                  <a:srgbClr val="607D34"/>
                </a:solidFill>
                <a:latin typeface="微软雅黑" pitchFamily="34" charset="-122"/>
                <a:ea typeface="微软雅黑" pitchFamily="34" charset="-122"/>
              </a:rPr>
              <a:t>一、项目背景介绍</a:t>
            </a:r>
            <a:endParaRPr lang="zh-CN" altLang="en-US" sz="3000" b="1" dirty="0">
              <a:solidFill>
                <a:srgbClr val="607D3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7725" y="985838"/>
            <a:ext cx="1056640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4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  <p:sp>
          <p:nvSpPr>
            <p:cNvPr id="5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3600" y="1638300"/>
            <a:ext cx="500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农户家庭作坊模式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农户加工后经销商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收购贴牌销售，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形成完整产业链。（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年报道某镇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多户作坊，年产值近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亿元）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0922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、加工背景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3700" y="1625600"/>
            <a:ext cx="496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小微企业工厂模式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工厂将煤炭灶改进为蒸汽锅，采用人工卷制，小规模化生产获利。（年销售额约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500-1000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万元）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00" y="49911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、行业困境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12800" y="5435600"/>
            <a:ext cx="1097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豆筋棍生产加工比较分散，产品质量控制难度较大，人力成本及管理成本较高，一直以来未能形成大规模化生产，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长期蒸汽环境下造成人员劳损情况严重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。因此我们想到运用自动化技术可能会给这个行业带来一些帮助！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003300" y="3009900"/>
            <a:ext cx="2209800" cy="1600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3302000" y="2984500"/>
            <a:ext cx="2209800" cy="1600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7035800" y="2997200"/>
            <a:ext cx="2209800" cy="1600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9296400" y="2971800"/>
            <a:ext cx="2209800" cy="1600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238" y="100013"/>
            <a:ext cx="3475037" cy="1122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10" b="1" dirty="0" smtClean="0">
                <a:solidFill>
                  <a:srgbClr val="607D34"/>
                </a:solidFill>
                <a:latin typeface="微软雅黑" panose="020B0503020204020204" charset="-122"/>
                <a:ea typeface="微软雅黑" panose="020B0503020204020204" charset="-122"/>
              </a:rPr>
              <a:t>二、项目概况分析</a:t>
            </a:r>
            <a:endParaRPr sz="3010" b="1" dirty="0">
              <a:solidFill>
                <a:srgbClr val="607D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7725" y="985838"/>
            <a:ext cx="1056640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6"/>
          <p:cNvSpPr txBox="1"/>
          <p:nvPr/>
        </p:nvSpPr>
        <p:spPr>
          <a:xfrm>
            <a:off x="1003300" y="2352675"/>
            <a:ext cx="520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工艺流程：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黄豆→浸泡→用磨浆机磨浆→滤掉豆渣→煮浆锅煮浆→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豆筋锅上裹豆筋（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人工卷制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→烘干包装。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（工人每天需卷制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个小时以上）。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8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  <p:sp>
          <p:nvSpPr>
            <p:cNvPr id="24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38200" y="3987800"/>
            <a:ext cx="574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卷制岗位的生产时间占据整个生产工艺时间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70%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以上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卷制岗位的人员占据整个生产人员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80%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以上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卷制岗位的人工成本占据了小微企业纯利润的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以上。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500" y="5816600"/>
            <a:ext cx="10299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通过我们深入调研</a:t>
            </a:r>
            <a:r>
              <a:rPr lang="zh-CN" altLang="zh-CN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目前蒸汽锅运用已经很成熟，起皮效果和时间稳定可控，单张起皮速度可实现</a:t>
            </a:r>
            <a:r>
              <a:rPr lang="en-US" altLang="zh-CN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60S</a:t>
            </a:r>
            <a:r>
              <a:rPr lang="zh-CN" altLang="en-US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以内，因此我们决定设计全自动卷制设备，在其他工艺条件不变的情况下，完全替代卷制岗位人员</a:t>
            </a:r>
            <a:r>
              <a:rPr lang="zh-CN" altLang="zh-CN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3100" y="12573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、寻找项目切入点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325" y="2157413"/>
            <a:ext cx="4248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238" y="100013"/>
            <a:ext cx="3475037" cy="1122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10" b="1" dirty="0" smtClean="0">
                <a:solidFill>
                  <a:srgbClr val="607D34"/>
                </a:solidFill>
                <a:latin typeface="微软雅黑" panose="020B0503020204020204" charset="-122"/>
                <a:ea typeface="微软雅黑" panose="020B0503020204020204" charset="-122"/>
              </a:rPr>
              <a:t>二、项目概况分析</a:t>
            </a:r>
            <a:endParaRPr sz="3010" b="1" dirty="0">
              <a:solidFill>
                <a:srgbClr val="607D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7725" y="985838"/>
            <a:ext cx="1056640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Rectangle 39"/>
          <p:cNvSpPr>
            <a:spLocks noChangeArrowheads="1"/>
          </p:cNvSpPr>
          <p:nvPr/>
        </p:nvSpPr>
        <p:spPr bwMode="auto">
          <a:xfrm>
            <a:off x="7023100" y="3227389"/>
            <a:ext cx="39243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sym typeface="Droid Sans"/>
              </a:rPr>
              <a:t>技术创新点（与同功能设备）：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、采用自动化设备独立设计；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、实现一台设备对应两口蒸汽锅的设计；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、实现纯电动控制方式的设计；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、采用全新卷制驱动方式设计；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、实现匹配传统竹签竹棍的设计。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sym typeface="Droid Sans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  <a:sym typeface="Droid San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9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  <p:sp>
          <p:nvSpPr>
            <p:cNvPr id="10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6600" y="5900003"/>
            <a:ext cx="10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我们的豆筋棍</a:t>
            </a:r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自动化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加工</a:t>
            </a:r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设备制作成型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并通过了</a:t>
            </a:r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使用验证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，使用效果也获得豆筋棍加工厂的认可</a:t>
            </a:r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1049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、自动化设备设计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863600" y="1665289"/>
            <a:ext cx="9753600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设计目标：（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）造价成本低；（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）使用效果好。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sym typeface="Droid Sans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850900" y="2084389"/>
            <a:ext cx="10642600" cy="8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通过技术调研和工艺熟悉，经过反复推敲设计多种方案，技术改进上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100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次，最终采用</a:t>
            </a:r>
            <a:r>
              <a:rPr lang="zh-CN" altLang="en-US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Droid Sans"/>
              </a:rPr>
              <a:t>全新卷制驱动方式和纯电动控制方式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Droid Sans"/>
              </a:rPr>
              <a:t>，缩小设备尺寸，允许抓取误差，与蒸汽锅完全独立，可以根据使用条件随时进行调整。</a:t>
            </a:r>
            <a:endParaRPr lang="en-US" altLang="zh-CN" sz="1600" dirty="0">
              <a:latin typeface="微软雅黑" pitchFamily="34" charset="-122"/>
              <a:ea typeface="微软雅黑" pitchFamily="34" charset="-122"/>
              <a:sym typeface="Droid San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099" y="3225800"/>
            <a:ext cx="4508501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238" y="100013"/>
            <a:ext cx="3475037" cy="1122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10" b="1" dirty="0" smtClean="0">
                <a:solidFill>
                  <a:srgbClr val="607D34"/>
                </a:solidFill>
                <a:latin typeface="微软雅黑" panose="020B0503020204020204" charset="-122"/>
                <a:ea typeface="微软雅黑" panose="020B0503020204020204" charset="-122"/>
              </a:rPr>
              <a:t>二、项目概况分析</a:t>
            </a:r>
            <a:endParaRPr sz="3010" b="1" dirty="0">
              <a:solidFill>
                <a:srgbClr val="607D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7725" y="985838"/>
            <a:ext cx="1056640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Rectangle 39"/>
          <p:cNvSpPr>
            <a:spLocks noChangeArrowheads="1"/>
          </p:cNvSpPr>
          <p:nvPr/>
        </p:nvSpPr>
        <p:spPr bwMode="auto">
          <a:xfrm>
            <a:off x="836612" y="4735512"/>
            <a:ext cx="505618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  <a:sym typeface="Droid Sans"/>
              </a:rPr>
              <a:t>技术优势（效果）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  <a:sym typeface="Droid Sans"/>
              </a:rPr>
              <a:t>* 模块化设计，便于安装、调试、维修维护；</a:t>
            </a:r>
            <a:endParaRPr lang="en-US" altLang="zh-CN" sz="1600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  <a:sym typeface="Droid Sans"/>
              </a:rPr>
              <a:t>* 精简运动副，便于操作使用；</a:t>
            </a:r>
            <a:endParaRPr lang="en-US" altLang="zh-CN" sz="1600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  <a:sym typeface="Droid Sans"/>
              </a:rPr>
              <a:t>* 生产停机风险低，可以迅速完成设备替换；</a:t>
            </a:r>
            <a:endParaRPr lang="en-US" altLang="zh-CN" sz="1600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  <a:sym typeface="Droid Sans"/>
              </a:rPr>
              <a:t>* 设备体积小，生产匹配性好，适用复杂生产条件；</a:t>
            </a:r>
            <a:endParaRPr lang="en-US" altLang="zh-CN" sz="1600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黑体" pitchFamily="49" charset="-122"/>
              <a:ea typeface="黑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latin typeface="黑体" pitchFamily="49" charset="-122"/>
              <a:ea typeface="黑体" pitchFamily="49" charset="-122"/>
              <a:sym typeface="Droid San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9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  <p:sp>
          <p:nvSpPr>
            <p:cNvPr id="10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98500" y="39751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2.4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、自动化设备优势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6348412" y="4735512"/>
            <a:ext cx="5056188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  <a:sym typeface="Droid Sans"/>
              </a:rPr>
              <a:t>应用优势（经济）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158C3"/>
                </a:solidFill>
                <a:latin typeface="楷体" pitchFamily="49" charset="-122"/>
                <a:ea typeface="楷体" pitchFamily="49" charset="-122"/>
                <a:sym typeface="Droid Sans"/>
              </a:rPr>
              <a:t>* 设备能耗低，促进节能减排；</a:t>
            </a:r>
            <a:endParaRPr lang="en-US" altLang="zh-CN" sz="1600" dirty="0" smtClean="0">
              <a:solidFill>
                <a:srgbClr val="0158C3"/>
              </a:solidFill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158C3"/>
                </a:solidFill>
                <a:latin typeface="楷体" pitchFamily="49" charset="-122"/>
                <a:ea typeface="楷体" pitchFamily="49" charset="-122"/>
                <a:sym typeface="Droid Sans"/>
              </a:rPr>
              <a:t>* 设备制造成本低，有更强的市场竞争力；</a:t>
            </a:r>
            <a:endParaRPr lang="en-US" altLang="zh-CN" sz="1600" dirty="0" smtClean="0">
              <a:solidFill>
                <a:srgbClr val="0158C3"/>
              </a:solidFill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  <a:sym typeface="Droid Sans"/>
              </a:rPr>
              <a:t>* 加工豆筋棍品相好，产品质量高；</a:t>
            </a:r>
            <a:endParaRPr lang="en-US" altLang="zh-CN" sz="1600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  <a:sym typeface="Droid Sans"/>
              </a:rPr>
              <a:t>* 降低企业用工成本，提高生产效益。</a:t>
            </a:r>
            <a:endParaRPr lang="en-US" altLang="zh-CN" sz="1600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楷体" pitchFamily="49" charset="-122"/>
              <a:ea typeface="楷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黑体" pitchFamily="49" charset="-122"/>
              <a:ea typeface="黑体" pitchFamily="49" charset="-122"/>
              <a:sym typeface="Droid Sans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latin typeface="黑体" pitchFamily="49" charset="-122"/>
              <a:ea typeface="黑体" pitchFamily="49" charset="-122"/>
              <a:sym typeface="Droid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100" y="12573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2.3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、自动化设备运行流程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1" y="2114550"/>
            <a:ext cx="8572499" cy="1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238" y="100013"/>
            <a:ext cx="3475037" cy="1122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10" b="1" dirty="0" smtClean="0">
                <a:solidFill>
                  <a:srgbClr val="607D34"/>
                </a:solidFill>
                <a:latin typeface="微软雅黑" panose="020B0503020204020204" charset="-122"/>
                <a:ea typeface="微软雅黑" panose="020B0503020204020204" charset="-122"/>
              </a:rPr>
              <a:t>二、项目概况分析</a:t>
            </a:r>
            <a:endParaRPr sz="3010" b="1" dirty="0">
              <a:solidFill>
                <a:srgbClr val="607D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7725" y="985838"/>
            <a:ext cx="1056640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9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  <p:sp>
          <p:nvSpPr>
            <p:cNvPr id="10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35" kern="0">
                <a:latin typeface="Open Sans" panose="020B0606030504020204"/>
                <a:ea typeface="MS PGothic" panose="020B0600070205080204" charset="-128"/>
              </a:endParaRPr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1799297" y="2859809"/>
            <a:ext cx="2036104" cy="2093191"/>
            <a:chOff x="3402012" y="1331913"/>
            <a:chExt cx="2973388" cy="3149600"/>
          </a:xfrm>
          <a:solidFill>
            <a:srgbClr val="59869B"/>
          </a:solidFill>
        </p:grpSpPr>
        <p:sp>
          <p:nvSpPr>
            <p:cNvPr id="12" name="Freeform 4"/>
            <p:cNvSpPr>
              <a:spLocks noEditPoints="1"/>
            </p:cNvSpPr>
            <p:nvPr/>
          </p:nvSpPr>
          <p:spPr bwMode="auto">
            <a:xfrm>
              <a:off x="4121150" y="2090738"/>
              <a:ext cx="1549400" cy="1844675"/>
            </a:xfrm>
            <a:custGeom>
              <a:avLst/>
              <a:gdLst>
                <a:gd name="T0" fmla="*/ 626 w 802"/>
                <a:gd name="T1" fmla="*/ 454 h 954"/>
                <a:gd name="T2" fmla="*/ 705 w 802"/>
                <a:gd name="T3" fmla="*/ 380 h 954"/>
                <a:gd name="T4" fmla="*/ 744 w 802"/>
                <a:gd name="T5" fmla="*/ 263 h 954"/>
                <a:gd name="T6" fmla="*/ 761 w 802"/>
                <a:gd name="T7" fmla="*/ 268 h 954"/>
                <a:gd name="T8" fmla="*/ 778 w 802"/>
                <a:gd name="T9" fmla="*/ 259 h 954"/>
                <a:gd name="T10" fmla="*/ 800 w 802"/>
                <a:gd name="T11" fmla="*/ 196 h 954"/>
                <a:gd name="T12" fmla="*/ 791 w 802"/>
                <a:gd name="T13" fmla="*/ 179 h 954"/>
                <a:gd name="T14" fmla="*/ 274 w 802"/>
                <a:gd name="T15" fmla="*/ 3 h 954"/>
                <a:gd name="T16" fmla="*/ 256 w 802"/>
                <a:gd name="T17" fmla="*/ 11 h 954"/>
                <a:gd name="T18" fmla="*/ 235 w 802"/>
                <a:gd name="T19" fmla="*/ 74 h 954"/>
                <a:gd name="T20" fmla="*/ 243 w 802"/>
                <a:gd name="T21" fmla="*/ 92 h 954"/>
                <a:gd name="T22" fmla="*/ 259 w 802"/>
                <a:gd name="T23" fmla="*/ 98 h 954"/>
                <a:gd name="T24" fmla="*/ 219 w 802"/>
                <a:gd name="T25" fmla="*/ 217 h 954"/>
                <a:gd name="T26" fmla="*/ 236 w 802"/>
                <a:gd name="T27" fmla="*/ 321 h 954"/>
                <a:gd name="T28" fmla="*/ 341 w 802"/>
                <a:gd name="T29" fmla="*/ 447 h 954"/>
                <a:gd name="T30" fmla="*/ 329 w 802"/>
                <a:gd name="T31" fmla="*/ 481 h 954"/>
                <a:gd name="T32" fmla="*/ 171 w 802"/>
                <a:gd name="T33" fmla="*/ 517 h 954"/>
                <a:gd name="T34" fmla="*/ 92 w 802"/>
                <a:gd name="T35" fmla="*/ 591 h 954"/>
                <a:gd name="T36" fmla="*/ 58 w 802"/>
                <a:gd name="T37" fmla="*/ 692 h 954"/>
                <a:gd name="T38" fmla="*/ 41 w 802"/>
                <a:gd name="T39" fmla="*/ 686 h 954"/>
                <a:gd name="T40" fmla="*/ 24 w 802"/>
                <a:gd name="T41" fmla="*/ 695 h 954"/>
                <a:gd name="T42" fmla="*/ 2 w 802"/>
                <a:gd name="T43" fmla="*/ 758 h 954"/>
                <a:gd name="T44" fmla="*/ 11 w 802"/>
                <a:gd name="T45" fmla="*/ 776 h 954"/>
                <a:gd name="T46" fmla="*/ 528 w 802"/>
                <a:gd name="T47" fmla="*/ 952 h 954"/>
                <a:gd name="T48" fmla="*/ 546 w 802"/>
                <a:gd name="T49" fmla="*/ 943 h 954"/>
                <a:gd name="T50" fmla="*/ 567 w 802"/>
                <a:gd name="T51" fmla="*/ 880 h 954"/>
                <a:gd name="T52" fmla="*/ 559 w 802"/>
                <a:gd name="T53" fmla="*/ 862 h 954"/>
                <a:gd name="T54" fmla="*/ 543 w 802"/>
                <a:gd name="T55" fmla="*/ 857 h 954"/>
                <a:gd name="T56" fmla="*/ 578 w 802"/>
                <a:gd name="T57" fmla="*/ 754 h 954"/>
                <a:gd name="T58" fmla="*/ 560 w 802"/>
                <a:gd name="T59" fmla="*/ 649 h 954"/>
                <a:gd name="T60" fmla="*/ 455 w 802"/>
                <a:gd name="T61" fmla="*/ 524 h 954"/>
                <a:gd name="T62" fmla="*/ 467 w 802"/>
                <a:gd name="T63" fmla="*/ 490 h 954"/>
                <a:gd name="T64" fmla="*/ 626 w 802"/>
                <a:gd name="T65" fmla="*/ 454 h 954"/>
                <a:gd name="T66" fmla="*/ 407 w 802"/>
                <a:gd name="T67" fmla="*/ 546 h 954"/>
                <a:gd name="T68" fmla="*/ 521 w 802"/>
                <a:gd name="T69" fmla="*/ 682 h 954"/>
                <a:gd name="T70" fmla="*/ 536 w 802"/>
                <a:gd name="T71" fmla="*/ 703 h 954"/>
                <a:gd name="T72" fmla="*/ 530 w 802"/>
                <a:gd name="T73" fmla="*/ 737 h 954"/>
                <a:gd name="T74" fmla="*/ 494 w 802"/>
                <a:gd name="T75" fmla="*/ 840 h 954"/>
                <a:gd name="T76" fmla="*/ 106 w 802"/>
                <a:gd name="T77" fmla="*/ 708 h 954"/>
                <a:gd name="T78" fmla="*/ 140 w 802"/>
                <a:gd name="T79" fmla="*/ 607 h 954"/>
                <a:gd name="T80" fmla="*/ 185 w 802"/>
                <a:gd name="T81" fmla="*/ 565 h 954"/>
                <a:gd name="T82" fmla="*/ 354 w 802"/>
                <a:gd name="T83" fmla="*/ 528 h 954"/>
                <a:gd name="T84" fmla="*/ 373 w 802"/>
                <a:gd name="T85" fmla="*/ 511 h 954"/>
                <a:gd name="T86" fmla="*/ 394 w 802"/>
                <a:gd name="T87" fmla="*/ 450 h 954"/>
                <a:gd name="T88" fmla="*/ 389 w 802"/>
                <a:gd name="T89" fmla="*/ 425 h 954"/>
                <a:gd name="T90" fmla="*/ 276 w 802"/>
                <a:gd name="T91" fmla="*/ 289 h 954"/>
                <a:gd name="T92" fmla="*/ 275 w 802"/>
                <a:gd name="T93" fmla="*/ 289 h 954"/>
                <a:gd name="T94" fmla="*/ 261 w 802"/>
                <a:gd name="T95" fmla="*/ 268 h 954"/>
                <a:gd name="T96" fmla="*/ 267 w 802"/>
                <a:gd name="T97" fmla="*/ 234 h 954"/>
                <a:gd name="T98" fmla="*/ 308 w 802"/>
                <a:gd name="T99" fmla="*/ 114 h 954"/>
                <a:gd name="T100" fmla="*/ 696 w 802"/>
                <a:gd name="T101" fmla="*/ 246 h 954"/>
                <a:gd name="T102" fmla="*/ 657 w 802"/>
                <a:gd name="T103" fmla="*/ 364 h 954"/>
                <a:gd name="T104" fmla="*/ 612 w 802"/>
                <a:gd name="T105" fmla="*/ 405 h 954"/>
                <a:gd name="T106" fmla="*/ 442 w 802"/>
                <a:gd name="T107" fmla="*/ 443 h 954"/>
                <a:gd name="T108" fmla="*/ 424 w 802"/>
                <a:gd name="T109" fmla="*/ 460 h 954"/>
                <a:gd name="T110" fmla="*/ 403 w 802"/>
                <a:gd name="T111" fmla="*/ 521 h 954"/>
                <a:gd name="T112" fmla="*/ 407 w 802"/>
                <a:gd name="T113" fmla="*/ 54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954">
                  <a:moveTo>
                    <a:pt x="626" y="454"/>
                  </a:moveTo>
                  <a:cubicBezTo>
                    <a:pt x="644" y="449"/>
                    <a:pt x="685" y="437"/>
                    <a:pt x="705" y="380"/>
                  </a:cubicBezTo>
                  <a:cubicBezTo>
                    <a:pt x="744" y="263"/>
                    <a:pt x="744" y="263"/>
                    <a:pt x="744" y="263"/>
                  </a:cubicBezTo>
                  <a:cubicBezTo>
                    <a:pt x="761" y="268"/>
                    <a:pt x="761" y="268"/>
                    <a:pt x="761" y="268"/>
                  </a:cubicBezTo>
                  <a:cubicBezTo>
                    <a:pt x="768" y="271"/>
                    <a:pt x="776" y="267"/>
                    <a:pt x="778" y="259"/>
                  </a:cubicBezTo>
                  <a:cubicBezTo>
                    <a:pt x="800" y="196"/>
                    <a:pt x="800" y="196"/>
                    <a:pt x="800" y="196"/>
                  </a:cubicBezTo>
                  <a:cubicBezTo>
                    <a:pt x="802" y="189"/>
                    <a:pt x="798" y="181"/>
                    <a:pt x="791" y="179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67" y="0"/>
                    <a:pt x="259" y="4"/>
                    <a:pt x="256" y="11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2" y="82"/>
                    <a:pt x="236" y="90"/>
                    <a:pt x="243" y="92"/>
                  </a:cubicBezTo>
                  <a:cubicBezTo>
                    <a:pt x="259" y="98"/>
                    <a:pt x="259" y="98"/>
                    <a:pt x="259" y="9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00" y="274"/>
                    <a:pt x="212" y="293"/>
                    <a:pt x="236" y="321"/>
                  </a:cubicBezTo>
                  <a:cubicBezTo>
                    <a:pt x="341" y="447"/>
                    <a:pt x="341" y="447"/>
                    <a:pt x="341" y="447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89" y="490"/>
                    <a:pt x="185" y="513"/>
                    <a:pt x="171" y="517"/>
                  </a:cubicBezTo>
                  <a:cubicBezTo>
                    <a:pt x="153" y="522"/>
                    <a:pt x="111" y="534"/>
                    <a:pt x="92" y="591"/>
                  </a:cubicBezTo>
                  <a:cubicBezTo>
                    <a:pt x="58" y="692"/>
                    <a:pt x="58" y="692"/>
                    <a:pt x="58" y="692"/>
                  </a:cubicBezTo>
                  <a:cubicBezTo>
                    <a:pt x="41" y="686"/>
                    <a:pt x="41" y="686"/>
                    <a:pt x="41" y="686"/>
                  </a:cubicBezTo>
                  <a:cubicBezTo>
                    <a:pt x="34" y="684"/>
                    <a:pt x="26" y="688"/>
                    <a:pt x="24" y="695"/>
                  </a:cubicBezTo>
                  <a:cubicBezTo>
                    <a:pt x="2" y="758"/>
                    <a:pt x="2" y="758"/>
                    <a:pt x="2" y="758"/>
                  </a:cubicBezTo>
                  <a:cubicBezTo>
                    <a:pt x="0" y="765"/>
                    <a:pt x="4" y="773"/>
                    <a:pt x="11" y="776"/>
                  </a:cubicBezTo>
                  <a:cubicBezTo>
                    <a:pt x="528" y="952"/>
                    <a:pt x="528" y="952"/>
                    <a:pt x="528" y="952"/>
                  </a:cubicBezTo>
                  <a:cubicBezTo>
                    <a:pt x="535" y="954"/>
                    <a:pt x="543" y="950"/>
                    <a:pt x="546" y="943"/>
                  </a:cubicBezTo>
                  <a:cubicBezTo>
                    <a:pt x="567" y="880"/>
                    <a:pt x="567" y="880"/>
                    <a:pt x="567" y="880"/>
                  </a:cubicBezTo>
                  <a:cubicBezTo>
                    <a:pt x="570" y="873"/>
                    <a:pt x="566" y="865"/>
                    <a:pt x="559" y="862"/>
                  </a:cubicBezTo>
                  <a:cubicBezTo>
                    <a:pt x="543" y="857"/>
                    <a:pt x="543" y="857"/>
                    <a:pt x="543" y="857"/>
                  </a:cubicBezTo>
                  <a:cubicBezTo>
                    <a:pt x="578" y="754"/>
                    <a:pt x="578" y="754"/>
                    <a:pt x="578" y="754"/>
                  </a:cubicBezTo>
                  <a:cubicBezTo>
                    <a:pt x="597" y="697"/>
                    <a:pt x="584" y="678"/>
                    <a:pt x="560" y="649"/>
                  </a:cubicBezTo>
                  <a:cubicBezTo>
                    <a:pt x="455" y="524"/>
                    <a:pt x="455" y="524"/>
                    <a:pt x="455" y="524"/>
                  </a:cubicBezTo>
                  <a:cubicBezTo>
                    <a:pt x="467" y="490"/>
                    <a:pt x="467" y="490"/>
                    <a:pt x="467" y="490"/>
                  </a:cubicBezTo>
                  <a:cubicBezTo>
                    <a:pt x="507" y="481"/>
                    <a:pt x="612" y="458"/>
                    <a:pt x="626" y="454"/>
                  </a:cubicBezTo>
                  <a:close/>
                  <a:moveTo>
                    <a:pt x="407" y="546"/>
                  </a:moveTo>
                  <a:cubicBezTo>
                    <a:pt x="521" y="682"/>
                    <a:pt x="521" y="682"/>
                    <a:pt x="521" y="682"/>
                  </a:cubicBezTo>
                  <a:cubicBezTo>
                    <a:pt x="530" y="692"/>
                    <a:pt x="534" y="698"/>
                    <a:pt x="536" y="703"/>
                  </a:cubicBezTo>
                  <a:cubicBezTo>
                    <a:pt x="537" y="709"/>
                    <a:pt x="535" y="721"/>
                    <a:pt x="530" y="737"/>
                  </a:cubicBezTo>
                  <a:cubicBezTo>
                    <a:pt x="494" y="840"/>
                    <a:pt x="494" y="840"/>
                    <a:pt x="494" y="840"/>
                  </a:cubicBezTo>
                  <a:cubicBezTo>
                    <a:pt x="106" y="708"/>
                    <a:pt x="106" y="708"/>
                    <a:pt x="106" y="708"/>
                  </a:cubicBezTo>
                  <a:cubicBezTo>
                    <a:pt x="140" y="607"/>
                    <a:pt x="140" y="607"/>
                    <a:pt x="140" y="607"/>
                  </a:cubicBezTo>
                  <a:cubicBezTo>
                    <a:pt x="151" y="575"/>
                    <a:pt x="170" y="570"/>
                    <a:pt x="185" y="565"/>
                  </a:cubicBezTo>
                  <a:cubicBezTo>
                    <a:pt x="196" y="562"/>
                    <a:pt x="292" y="541"/>
                    <a:pt x="354" y="528"/>
                  </a:cubicBezTo>
                  <a:cubicBezTo>
                    <a:pt x="363" y="526"/>
                    <a:pt x="370" y="519"/>
                    <a:pt x="373" y="511"/>
                  </a:cubicBezTo>
                  <a:cubicBezTo>
                    <a:pt x="394" y="450"/>
                    <a:pt x="394" y="450"/>
                    <a:pt x="394" y="450"/>
                  </a:cubicBezTo>
                  <a:cubicBezTo>
                    <a:pt x="397" y="441"/>
                    <a:pt x="395" y="432"/>
                    <a:pt x="389" y="425"/>
                  </a:cubicBezTo>
                  <a:cubicBezTo>
                    <a:pt x="276" y="289"/>
                    <a:pt x="276" y="289"/>
                    <a:pt x="276" y="289"/>
                  </a:cubicBezTo>
                  <a:cubicBezTo>
                    <a:pt x="275" y="289"/>
                    <a:pt x="275" y="289"/>
                    <a:pt x="275" y="289"/>
                  </a:cubicBezTo>
                  <a:cubicBezTo>
                    <a:pt x="267" y="278"/>
                    <a:pt x="262" y="273"/>
                    <a:pt x="261" y="268"/>
                  </a:cubicBezTo>
                  <a:cubicBezTo>
                    <a:pt x="259" y="261"/>
                    <a:pt x="261" y="250"/>
                    <a:pt x="267" y="234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696" y="246"/>
                    <a:pt x="696" y="246"/>
                    <a:pt x="696" y="246"/>
                  </a:cubicBezTo>
                  <a:cubicBezTo>
                    <a:pt x="657" y="364"/>
                    <a:pt x="657" y="364"/>
                    <a:pt x="657" y="364"/>
                  </a:cubicBezTo>
                  <a:cubicBezTo>
                    <a:pt x="646" y="396"/>
                    <a:pt x="626" y="401"/>
                    <a:pt x="612" y="405"/>
                  </a:cubicBezTo>
                  <a:cubicBezTo>
                    <a:pt x="600" y="409"/>
                    <a:pt x="504" y="430"/>
                    <a:pt x="442" y="443"/>
                  </a:cubicBezTo>
                  <a:cubicBezTo>
                    <a:pt x="434" y="445"/>
                    <a:pt x="426" y="451"/>
                    <a:pt x="424" y="46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0" y="530"/>
                    <a:pt x="402" y="539"/>
                    <a:pt x="407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4700587" y="2665413"/>
              <a:ext cx="603250" cy="254000"/>
            </a:xfrm>
            <a:custGeom>
              <a:avLst/>
              <a:gdLst>
                <a:gd name="T0" fmla="*/ 137 w 312"/>
                <a:gd name="T1" fmla="*/ 130 h 132"/>
                <a:gd name="T2" fmla="*/ 301 w 312"/>
                <a:gd name="T3" fmla="*/ 98 h 132"/>
                <a:gd name="T4" fmla="*/ 299 w 312"/>
                <a:gd name="T5" fmla="*/ 91 h 132"/>
                <a:gd name="T6" fmla="*/ 136 w 312"/>
                <a:gd name="T7" fmla="*/ 82 h 132"/>
                <a:gd name="T8" fmla="*/ 11 w 312"/>
                <a:gd name="T9" fmla="*/ 1 h 132"/>
                <a:gd name="T10" fmla="*/ 8 w 312"/>
                <a:gd name="T11" fmla="*/ 13 h 132"/>
                <a:gd name="T12" fmla="*/ 103 w 312"/>
                <a:gd name="T13" fmla="*/ 118 h 132"/>
                <a:gd name="T14" fmla="*/ 137 w 312"/>
                <a:gd name="T15" fmla="*/ 1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132">
                  <a:moveTo>
                    <a:pt x="137" y="130"/>
                  </a:moveTo>
                  <a:cubicBezTo>
                    <a:pt x="160" y="127"/>
                    <a:pt x="301" y="98"/>
                    <a:pt x="301" y="98"/>
                  </a:cubicBezTo>
                  <a:cubicBezTo>
                    <a:pt x="301" y="98"/>
                    <a:pt x="312" y="94"/>
                    <a:pt x="299" y="91"/>
                  </a:cubicBezTo>
                  <a:cubicBezTo>
                    <a:pt x="265" y="86"/>
                    <a:pt x="204" y="99"/>
                    <a:pt x="136" y="82"/>
                  </a:cubicBezTo>
                  <a:cubicBezTo>
                    <a:pt x="69" y="64"/>
                    <a:pt x="55" y="5"/>
                    <a:pt x="11" y="1"/>
                  </a:cubicBezTo>
                  <a:cubicBezTo>
                    <a:pt x="1" y="0"/>
                    <a:pt x="0" y="3"/>
                    <a:pt x="8" y="13"/>
                  </a:cubicBezTo>
                  <a:cubicBezTo>
                    <a:pt x="17" y="23"/>
                    <a:pt x="93" y="107"/>
                    <a:pt x="103" y="118"/>
                  </a:cubicBezTo>
                  <a:cubicBezTo>
                    <a:pt x="114" y="130"/>
                    <a:pt x="121" y="132"/>
                    <a:pt x="137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4421187" y="3368675"/>
              <a:ext cx="590550" cy="290513"/>
            </a:xfrm>
            <a:custGeom>
              <a:avLst/>
              <a:gdLst>
                <a:gd name="T0" fmla="*/ 22 w 306"/>
                <a:gd name="T1" fmla="*/ 34 h 150"/>
                <a:gd name="T2" fmla="*/ 25 w 306"/>
                <a:gd name="T3" fmla="*/ 54 h 150"/>
                <a:gd name="T4" fmla="*/ 279 w 306"/>
                <a:gd name="T5" fmla="*/ 141 h 150"/>
                <a:gd name="T6" fmla="*/ 290 w 306"/>
                <a:gd name="T7" fmla="*/ 121 h 150"/>
                <a:gd name="T8" fmla="*/ 180 w 306"/>
                <a:gd name="T9" fmla="*/ 21 h 150"/>
                <a:gd name="T10" fmla="*/ 22 w 306"/>
                <a:gd name="T11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0">
                  <a:moveTo>
                    <a:pt x="22" y="34"/>
                  </a:moveTo>
                  <a:cubicBezTo>
                    <a:pt x="8" y="40"/>
                    <a:pt x="0" y="46"/>
                    <a:pt x="25" y="54"/>
                  </a:cubicBezTo>
                  <a:cubicBezTo>
                    <a:pt x="46" y="61"/>
                    <a:pt x="253" y="132"/>
                    <a:pt x="279" y="141"/>
                  </a:cubicBezTo>
                  <a:cubicBezTo>
                    <a:pt x="306" y="150"/>
                    <a:pt x="298" y="137"/>
                    <a:pt x="290" y="121"/>
                  </a:cubicBezTo>
                  <a:cubicBezTo>
                    <a:pt x="274" y="91"/>
                    <a:pt x="240" y="42"/>
                    <a:pt x="180" y="21"/>
                  </a:cubicBezTo>
                  <a:cubicBezTo>
                    <a:pt x="116" y="0"/>
                    <a:pt x="54" y="19"/>
                    <a:pt x="2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4894262" y="2957513"/>
              <a:ext cx="30163" cy="34925"/>
            </a:xfrm>
            <a:custGeom>
              <a:avLst/>
              <a:gdLst>
                <a:gd name="T0" fmla="*/ 11 w 16"/>
                <a:gd name="T1" fmla="*/ 1 h 18"/>
                <a:gd name="T2" fmla="*/ 1 w 16"/>
                <a:gd name="T3" fmla="*/ 7 h 18"/>
                <a:gd name="T4" fmla="*/ 5 w 16"/>
                <a:gd name="T5" fmla="*/ 17 h 18"/>
                <a:gd name="T6" fmla="*/ 14 w 16"/>
                <a:gd name="T7" fmla="*/ 11 h 18"/>
                <a:gd name="T8" fmla="*/ 11 w 16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1" y="1"/>
                  </a:moveTo>
                  <a:cubicBezTo>
                    <a:pt x="7" y="0"/>
                    <a:pt x="3" y="2"/>
                    <a:pt x="1" y="7"/>
                  </a:cubicBezTo>
                  <a:cubicBezTo>
                    <a:pt x="0" y="11"/>
                    <a:pt x="2" y="16"/>
                    <a:pt x="5" y="17"/>
                  </a:cubicBezTo>
                  <a:cubicBezTo>
                    <a:pt x="9" y="18"/>
                    <a:pt x="13" y="16"/>
                    <a:pt x="14" y="11"/>
                  </a:cubicBezTo>
                  <a:cubicBezTo>
                    <a:pt x="16" y="7"/>
                    <a:pt x="14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4872037" y="3021013"/>
              <a:ext cx="31750" cy="36513"/>
            </a:xfrm>
            <a:custGeom>
              <a:avLst/>
              <a:gdLst>
                <a:gd name="T0" fmla="*/ 10 w 16"/>
                <a:gd name="T1" fmla="*/ 1 h 19"/>
                <a:gd name="T2" fmla="*/ 1 w 16"/>
                <a:gd name="T3" fmla="*/ 7 h 19"/>
                <a:gd name="T4" fmla="*/ 5 w 16"/>
                <a:gd name="T5" fmla="*/ 17 h 19"/>
                <a:gd name="T6" fmla="*/ 14 w 16"/>
                <a:gd name="T7" fmla="*/ 11 h 19"/>
                <a:gd name="T8" fmla="*/ 10 w 16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0" y="1"/>
                  </a:moveTo>
                  <a:cubicBezTo>
                    <a:pt x="7" y="0"/>
                    <a:pt x="3" y="3"/>
                    <a:pt x="1" y="7"/>
                  </a:cubicBezTo>
                  <a:cubicBezTo>
                    <a:pt x="0" y="12"/>
                    <a:pt x="1" y="16"/>
                    <a:pt x="5" y="17"/>
                  </a:cubicBezTo>
                  <a:cubicBezTo>
                    <a:pt x="8" y="19"/>
                    <a:pt x="12" y="16"/>
                    <a:pt x="14" y="11"/>
                  </a:cubicBezTo>
                  <a:cubicBezTo>
                    <a:pt x="16" y="7"/>
                    <a:pt x="14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849812" y="3084513"/>
              <a:ext cx="30163" cy="36513"/>
            </a:xfrm>
            <a:custGeom>
              <a:avLst/>
              <a:gdLst>
                <a:gd name="T0" fmla="*/ 5 w 16"/>
                <a:gd name="T1" fmla="*/ 18 h 19"/>
                <a:gd name="T2" fmla="*/ 15 w 16"/>
                <a:gd name="T3" fmla="*/ 12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9" y="19"/>
                    <a:pt x="13" y="16"/>
                    <a:pt x="15" y="12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8" y="0"/>
                    <a:pt x="3" y="3"/>
                    <a:pt x="2" y="7"/>
                  </a:cubicBezTo>
                  <a:cubicBezTo>
                    <a:pt x="0" y="12"/>
                    <a:pt x="2" y="16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4827587" y="3148013"/>
              <a:ext cx="31750" cy="36513"/>
            </a:xfrm>
            <a:custGeom>
              <a:avLst/>
              <a:gdLst>
                <a:gd name="T0" fmla="*/ 5 w 16"/>
                <a:gd name="T1" fmla="*/ 18 h 19"/>
                <a:gd name="T2" fmla="*/ 14 w 16"/>
                <a:gd name="T3" fmla="*/ 12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9" y="19"/>
                    <a:pt x="13" y="16"/>
                    <a:pt x="14" y="12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7" y="0"/>
                    <a:pt x="3" y="3"/>
                    <a:pt x="2" y="7"/>
                  </a:cubicBezTo>
                  <a:cubicBezTo>
                    <a:pt x="0" y="12"/>
                    <a:pt x="2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4806950" y="3211513"/>
              <a:ext cx="31750" cy="36513"/>
            </a:xfrm>
            <a:custGeom>
              <a:avLst/>
              <a:gdLst>
                <a:gd name="T0" fmla="*/ 5 w 16"/>
                <a:gd name="T1" fmla="*/ 18 h 19"/>
                <a:gd name="T2" fmla="*/ 14 w 16"/>
                <a:gd name="T3" fmla="*/ 12 h 19"/>
                <a:gd name="T4" fmla="*/ 11 w 16"/>
                <a:gd name="T5" fmla="*/ 2 h 19"/>
                <a:gd name="T6" fmla="*/ 1 w 16"/>
                <a:gd name="T7" fmla="*/ 8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8" y="19"/>
                    <a:pt x="13" y="16"/>
                    <a:pt x="14" y="12"/>
                  </a:cubicBezTo>
                  <a:cubicBezTo>
                    <a:pt x="16" y="7"/>
                    <a:pt x="14" y="3"/>
                    <a:pt x="11" y="2"/>
                  </a:cubicBezTo>
                  <a:cubicBezTo>
                    <a:pt x="7" y="0"/>
                    <a:pt x="3" y="3"/>
                    <a:pt x="1" y="8"/>
                  </a:cubicBezTo>
                  <a:cubicBezTo>
                    <a:pt x="0" y="12"/>
                    <a:pt x="1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783137" y="3278188"/>
              <a:ext cx="31750" cy="34925"/>
            </a:xfrm>
            <a:custGeom>
              <a:avLst/>
              <a:gdLst>
                <a:gd name="T0" fmla="*/ 6 w 16"/>
                <a:gd name="T1" fmla="*/ 17 h 18"/>
                <a:gd name="T2" fmla="*/ 15 w 16"/>
                <a:gd name="T3" fmla="*/ 11 h 18"/>
                <a:gd name="T4" fmla="*/ 11 w 16"/>
                <a:gd name="T5" fmla="*/ 1 h 18"/>
                <a:gd name="T6" fmla="*/ 2 w 16"/>
                <a:gd name="T7" fmla="*/ 7 h 18"/>
                <a:gd name="T8" fmla="*/ 6 w 16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6" y="17"/>
                  </a:moveTo>
                  <a:cubicBezTo>
                    <a:pt x="9" y="18"/>
                    <a:pt x="13" y="16"/>
                    <a:pt x="15" y="11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8" y="0"/>
                    <a:pt x="4" y="2"/>
                    <a:pt x="2" y="7"/>
                  </a:cubicBezTo>
                  <a:cubicBezTo>
                    <a:pt x="0" y="11"/>
                    <a:pt x="2" y="16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4762500" y="3341688"/>
              <a:ext cx="31750" cy="36513"/>
            </a:xfrm>
            <a:custGeom>
              <a:avLst/>
              <a:gdLst>
                <a:gd name="T0" fmla="*/ 5 w 16"/>
                <a:gd name="T1" fmla="*/ 17 h 19"/>
                <a:gd name="T2" fmla="*/ 15 w 16"/>
                <a:gd name="T3" fmla="*/ 11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7"/>
                  </a:moveTo>
                  <a:cubicBezTo>
                    <a:pt x="9" y="19"/>
                    <a:pt x="13" y="16"/>
                    <a:pt x="15" y="11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7" y="0"/>
                    <a:pt x="3" y="2"/>
                    <a:pt x="2" y="7"/>
                  </a:cubicBezTo>
                  <a:cubicBezTo>
                    <a:pt x="0" y="11"/>
                    <a:pt x="2" y="16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402012" y="1331913"/>
              <a:ext cx="2293938" cy="3149600"/>
            </a:xfrm>
            <a:custGeom>
              <a:avLst/>
              <a:gdLst>
                <a:gd name="T0" fmla="*/ 1086 w 1187"/>
                <a:gd name="T1" fmla="*/ 1423 h 1630"/>
                <a:gd name="T2" fmla="*/ 1052 w 1187"/>
                <a:gd name="T3" fmla="*/ 1441 h 1630"/>
                <a:gd name="T4" fmla="*/ 1046 w 1187"/>
                <a:gd name="T5" fmla="*/ 1444 h 1630"/>
                <a:gd name="T6" fmla="*/ 1041 w 1187"/>
                <a:gd name="T7" fmla="*/ 1446 h 1630"/>
                <a:gd name="T8" fmla="*/ 882 w 1187"/>
                <a:gd name="T9" fmla="*/ 1496 h 1630"/>
                <a:gd name="T10" fmla="*/ 880 w 1187"/>
                <a:gd name="T11" fmla="*/ 1497 h 1630"/>
                <a:gd name="T12" fmla="*/ 841 w 1187"/>
                <a:gd name="T13" fmla="*/ 1502 h 1630"/>
                <a:gd name="T14" fmla="*/ 841 w 1187"/>
                <a:gd name="T15" fmla="*/ 1502 h 1630"/>
                <a:gd name="T16" fmla="*/ 769 w 1187"/>
                <a:gd name="T17" fmla="*/ 1506 h 1630"/>
                <a:gd name="T18" fmla="*/ 160 w 1187"/>
                <a:gd name="T19" fmla="*/ 1076 h 1630"/>
                <a:gd name="T20" fmla="*/ 157 w 1187"/>
                <a:gd name="T21" fmla="*/ 1065 h 1630"/>
                <a:gd name="T22" fmla="*/ 124 w 1187"/>
                <a:gd name="T23" fmla="*/ 862 h 1630"/>
                <a:gd name="T24" fmla="*/ 157 w 1187"/>
                <a:gd name="T25" fmla="*/ 658 h 1630"/>
                <a:gd name="T26" fmla="*/ 158 w 1187"/>
                <a:gd name="T27" fmla="*/ 654 h 1630"/>
                <a:gd name="T28" fmla="*/ 162 w 1187"/>
                <a:gd name="T29" fmla="*/ 643 h 1630"/>
                <a:gd name="T30" fmla="*/ 164 w 1187"/>
                <a:gd name="T31" fmla="*/ 638 h 1630"/>
                <a:gd name="T32" fmla="*/ 614 w 1187"/>
                <a:gd name="T33" fmla="*/ 236 h 1630"/>
                <a:gd name="T34" fmla="*/ 614 w 1187"/>
                <a:gd name="T35" fmla="*/ 236 h 1630"/>
                <a:gd name="T36" fmla="*/ 623 w 1187"/>
                <a:gd name="T37" fmla="*/ 233 h 1630"/>
                <a:gd name="T38" fmla="*/ 624 w 1187"/>
                <a:gd name="T39" fmla="*/ 233 h 1630"/>
                <a:gd name="T40" fmla="*/ 765 w 1187"/>
                <a:gd name="T41" fmla="*/ 217 h 1630"/>
                <a:gd name="T42" fmla="*/ 766 w 1187"/>
                <a:gd name="T43" fmla="*/ 283 h 1630"/>
                <a:gd name="T44" fmla="*/ 795 w 1187"/>
                <a:gd name="T45" fmla="*/ 296 h 1630"/>
                <a:gd name="T46" fmla="*/ 935 w 1187"/>
                <a:gd name="T47" fmla="*/ 178 h 1630"/>
                <a:gd name="T48" fmla="*/ 934 w 1187"/>
                <a:gd name="T49" fmla="*/ 130 h 1630"/>
                <a:gd name="T50" fmla="*/ 792 w 1187"/>
                <a:gd name="T51" fmla="*/ 13 h 1630"/>
                <a:gd name="T52" fmla="*/ 764 w 1187"/>
                <a:gd name="T53" fmla="*/ 27 h 1630"/>
                <a:gd name="T54" fmla="*/ 764 w 1187"/>
                <a:gd name="T55" fmla="*/ 93 h 1630"/>
                <a:gd name="T56" fmla="*/ 225 w 1187"/>
                <a:gd name="T57" fmla="*/ 318 h 1630"/>
                <a:gd name="T58" fmla="*/ 185 w 1187"/>
                <a:gd name="T59" fmla="*/ 362 h 1630"/>
                <a:gd name="T60" fmla="*/ 184 w 1187"/>
                <a:gd name="T61" fmla="*/ 362 h 1630"/>
                <a:gd name="T62" fmla="*/ 183 w 1187"/>
                <a:gd name="T63" fmla="*/ 364 h 1630"/>
                <a:gd name="T64" fmla="*/ 1 w 1187"/>
                <a:gd name="T65" fmla="*/ 839 h 1630"/>
                <a:gd name="T66" fmla="*/ 0 w 1187"/>
                <a:gd name="T67" fmla="*/ 843 h 1630"/>
                <a:gd name="T68" fmla="*/ 0 w 1187"/>
                <a:gd name="T69" fmla="*/ 861 h 1630"/>
                <a:gd name="T70" fmla="*/ 1 w 1187"/>
                <a:gd name="T71" fmla="*/ 890 h 1630"/>
                <a:gd name="T72" fmla="*/ 1 w 1187"/>
                <a:gd name="T73" fmla="*/ 893 h 1630"/>
                <a:gd name="T74" fmla="*/ 160 w 1187"/>
                <a:gd name="T75" fmla="*/ 1331 h 1630"/>
                <a:gd name="T76" fmla="*/ 161 w 1187"/>
                <a:gd name="T77" fmla="*/ 1332 h 1630"/>
                <a:gd name="T78" fmla="*/ 191 w 1187"/>
                <a:gd name="T79" fmla="*/ 1368 h 1630"/>
                <a:gd name="T80" fmla="*/ 193 w 1187"/>
                <a:gd name="T81" fmla="*/ 1370 h 1630"/>
                <a:gd name="T82" fmla="*/ 225 w 1187"/>
                <a:gd name="T83" fmla="*/ 1405 h 1630"/>
                <a:gd name="T84" fmla="*/ 639 w 1187"/>
                <a:gd name="T85" fmla="*/ 1619 h 1630"/>
                <a:gd name="T86" fmla="*/ 640 w 1187"/>
                <a:gd name="T87" fmla="*/ 1619 h 1630"/>
                <a:gd name="T88" fmla="*/ 641 w 1187"/>
                <a:gd name="T89" fmla="*/ 1619 h 1630"/>
                <a:gd name="T90" fmla="*/ 769 w 1187"/>
                <a:gd name="T91" fmla="*/ 1630 h 1630"/>
                <a:gd name="T92" fmla="*/ 1093 w 1187"/>
                <a:gd name="T93" fmla="*/ 1558 h 1630"/>
                <a:gd name="T94" fmla="*/ 1099 w 1187"/>
                <a:gd name="T95" fmla="*/ 1555 h 1630"/>
                <a:gd name="T96" fmla="*/ 1106 w 1187"/>
                <a:gd name="T97" fmla="*/ 1552 h 1630"/>
                <a:gd name="T98" fmla="*/ 1147 w 1187"/>
                <a:gd name="T99" fmla="*/ 1530 h 1630"/>
                <a:gd name="T100" fmla="*/ 1171 w 1187"/>
                <a:gd name="T101" fmla="*/ 1446 h 1630"/>
                <a:gd name="T102" fmla="*/ 1086 w 1187"/>
                <a:gd name="T103" fmla="*/ 1423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7" h="1630">
                  <a:moveTo>
                    <a:pt x="1086" y="1423"/>
                  </a:moveTo>
                  <a:cubicBezTo>
                    <a:pt x="1075" y="1429"/>
                    <a:pt x="1063" y="1435"/>
                    <a:pt x="1052" y="1441"/>
                  </a:cubicBezTo>
                  <a:cubicBezTo>
                    <a:pt x="1050" y="1442"/>
                    <a:pt x="1048" y="1443"/>
                    <a:pt x="1046" y="1444"/>
                  </a:cubicBezTo>
                  <a:cubicBezTo>
                    <a:pt x="1044" y="1445"/>
                    <a:pt x="1042" y="1445"/>
                    <a:pt x="1041" y="1446"/>
                  </a:cubicBezTo>
                  <a:cubicBezTo>
                    <a:pt x="990" y="1470"/>
                    <a:pt x="937" y="1487"/>
                    <a:pt x="882" y="1496"/>
                  </a:cubicBezTo>
                  <a:cubicBezTo>
                    <a:pt x="881" y="1496"/>
                    <a:pt x="881" y="1497"/>
                    <a:pt x="880" y="1497"/>
                  </a:cubicBezTo>
                  <a:cubicBezTo>
                    <a:pt x="867" y="1499"/>
                    <a:pt x="854" y="1501"/>
                    <a:pt x="841" y="1502"/>
                  </a:cubicBezTo>
                  <a:cubicBezTo>
                    <a:pt x="841" y="1502"/>
                    <a:pt x="841" y="1502"/>
                    <a:pt x="841" y="1502"/>
                  </a:cubicBezTo>
                  <a:cubicBezTo>
                    <a:pt x="817" y="1505"/>
                    <a:pt x="793" y="1506"/>
                    <a:pt x="769" y="1506"/>
                  </a:cubicBezTo>
                  <a:cubicBezTo>
                    <a:pt x="488" y="1506"/>
                    <a:pt x="249" y="1326"/>
                    <a:pt x="160" y="1076"/>
                  </a:cubicBezTo>
                  <a:cubicBezTo>
                    <a:pt x="159" y="1072"/>
                    <a:pt x="158" y="1068"/>
                    <a:pt x="157" y="1065"/>
                  </a:cubicBezTo>
                  <a:cubicBezTo>
                    <a:pt x="135" y="1001"/>
                    <a:pt x="124" y="932"/>
                    <a:pt x="124" y="862"/>
                  </a:cubicBezTo>
                  <a:cubicBezTo>
                    <a:pt x="124" y="791"/>
                    <a:pt x="135" y="722"/>
                    <a:pt x="157" y="658"/>
                  </a:cubicBezTo>
                  <a:cubicBezTo>
                    <a:pt x="157" y="657"/>
                    <a:pt x="158" y="655"/>
                    <a:pt x="158" y="654"/>
                  </a:cubicBezTo>
                  <a:cubicBezTo>
                    <a:pt x="159" y="650"/>
                    <a:pt x="161" y="647"/>
                    <a:pt x="162" y="643"/>
                  </a:cubicBezTo>
                  <a:cubicBezTo>
                    <a:pt x="163" y="641"/>
                    <a:pt x="163" y="639"/>
                    <a:pt x="164" y="638"/>
                  </a:cubicBezTo>
                  <a:cubicBezTo>
                    <a:pt x="238" y="440"/>
                    <a:pt x="406" y="287"/>
                    <a:pt x="614" y="236"/>
                  </a:cubicBezTo>
                  <a:cubicBezTo>
                    <a:pt x="614" y="236"/>
                    <a:pt x="614" y="236"/>
                    <a:pt x="614" y="236"/>
                  </a:cubicBezTo>
                  <a:cubicBezTo>
                    <a:pt x="617" y="235"/>
                    <a:pt x="620" y="234"/>
                    <a:pt x="623" y="233"/>
                  </a:cubicBezTo>
                  <a:cubicBezTo>
                    <a:pt x="624" y="233"/>
                    <a:pt x="624" y="233"/>
                    <a:pt x="624" y="233"/>
                  </a:cubicBezTo>
                  <a:cubicBezTo>
                    <a:pt x="670" y="223"/>
                    <a:pt x="717" y="217"/>
                    <a:pt x="765" y="217"/>
                  </a:cubicBezTo>
                  <a:cubicBezTo>
                    <a:pt x="766" y="283"/>
                    <a:pt x="766" y="283"/>
                    <a:pt x="766" y="283"/>
                  </a:cubicBezTo>
                  <a:cubicBezTo>
                    <a:pt x="766" y="304"/>
                    <a:pt x="779" y="310"/>
                    <a:pt x="795" y="296"/>
                  </a:cubicBezTo>
                  <a:cubicBezTo>
                    <a:pt x="935" y="178"/>
                    <a:pt x="935" y="178"/>
                    <a:pt x="935" y="178"/>
                  </a:cubicBezTo>
                  <a:cubicBezTo>
                    <a:pt x="950" y="164"/>
                    <a:pt x="950" y="143"/>
                    <a:pt x="934" y="130"/>
                  </a:cubicBezTo>
                  <a:cubicBezTo>
                    <a:pt x="792" y="13"/>
                    <a:pt x="792" y="13"/>
                    <a:pt x="792" y="13"/>
                  </a:cubicBezTo>
                  <a:cubicBezTo>
                    <a:pt x="776" y="0"/>
                    <a:pt x="763" y="7"/>
                    <a:pt x="764" y="27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561" y="94"/>
                    <a:pt x="369" y="174"/>
                    <a:pt x="225" y="318"/>
                  </a:cubicBezTo>
                  <a:cubicBezTo>
                    <a:pt x="211" y="332"/>
                    <a:pt x="197" y="347"/>
                    <a:pt x="185" y="362"/>
                  </a:cubicBezTo>
                  <a:cubicBezTo>
                    <a:pt x="184" y="362"/>
                    <a:pt x="184" y="362"/>
                    <a:pt x="184" y="362"/>
                  </a:cubicBezTo>
                  <a:cubicBezTo>
                    <a:pt x="184" y="363"/>
                    <a:pt x="183" y="364"/>
                    <a:pt x="183" y="364"/>
                  </a:cubicBezTo>
                  <a:cubicBezTo>
                    <a:pt x="70" y="497"/>
                    <a:pt x="6" y="663"/>
                    <a:pt x="1" y="839"/>
                  </a:cubicBezTo>
                  <a:cubicBezTo>
                    <a:pt x="0" y="840"/>
                    <a:pt x="0" y="842"/>
                    <a:pt x="0" y="843"/>
                  </a:cubicBezTo>
                  <a:cubicBezTo>
                    <a:pt x="0" y="849"/>
                    <a:pt x="0" y="855"/>
                    <a:pt x="0" y="861"/>
                  </a:cubicBezTo>
                  <a:cubicBezTo>
                    <a:pt x="0" y="871"/>
                    <a:pt x="0" y="880"/>
                    <a:pt x="1" y="890"/>
                  </a:cubicBezTo>
                  <a:cubicBezTo>
                    <a:pt x="1" y="891"/>
                    <a:pt x="1" y="892"/>
                    <a:pt x="1" y="893"/>
                  </a:cubicBezTo>
                  <a:cubicBezTo>
                    <a:pt x="7" y="1054"/>
                    <a:pt x="63" y="1205"/>
                    <a:pt x="160" y="1331"/>
                  </a:cubicBezTo>
                  <a:cubicBezTo>
                    <a:pt x="160" y="1331"/>
                    <a:pt x="161" y="1332"/>
                    <a:pt x="161" y="1332"/>
                  </a:cubicBezTo>
                  <a:cubicBezTo>
                    <a:pt x="171" y="1345"/>
                    <a:pt x="181" y="1357"/>
                    <a:pt x="191" y="1368"/>
                  </a:cubicBezTo>
                  <a:cubicBezTo>
                    <a:pt x="192" y="1369"/>
                    <a:pt x="192" y="1370"/>
                    <a:pt x="193" y="1370"/>
                  </a:cubicBezTo>
                  <a:cubicBezTo>
                    <a:pt x="203" y="1382"/>
                    <a:pt x="214" y="1394"/>
                    <a:pt x="225" y="1405"/>
                  </a:cubicBezTo>
                  <a:cubicBezTo>
                    <a:pt x="339" y="1519"/>
                    <a:pt x="483" y="1593"/>
                    <a:pt x="639" y="1619"/>
                  </a:cubicBezTo>
                  <a:cubicBezTo>
                    <a:pt x="639" y="1619"/>
                    <a:pt x="640" y="1619"/>
                    <a:pt x="640" y="1619"/>
                  </a:cubicBezTo>
                  <a:cubicBezTo>
                    <a:pt x="641" y="1619"/>
                    <a:pt x="641" y="1619"/>
                    <a:pt x="641" y="1619"/>
                  </a:cubicBezTo>
                  <a:cubicBezTo>
                    <a:pt x="683" y="1626"/>
                    <a:pt x="725" y="1630"/>
                    <a:pt x="769" y="1630"/>
                  </a:cubicBezTo>
                  <a:cubicBezTo>
                    <a:pt x="882" y="1630"/>
                    <a:pt x="991" y="1606"/>
                    <a:pt x="1093" y="1558"/>
                  </a:cubicBezTo>
                  <a:cubicBezTo>
                    <a:pt x="1095" y="1557"/>
                    <a:pt x="1097" y="1556"/>
                    <a:pt x="1099" y="1555"/>
                  </a:cubicBezTo>
                  <a:cubicBezTo>
                    <a:pt x="1101" y="1554"/>
                    <a:pt x="1104" y="1553"/>
                    <a:pt x="1106" y="1552"/>
                  </a:cubicBezTo>
                  <a:cubicBezTo>
                    <a:pt x="1120" y="1545"/>
                    <a:pt x="1134" y="1538"/>
                    <a:pt x="1147" y="1530"/>
                  </a:cubicBezTo>
                  <a:cubicBezTo>
                    <a:pt x="1177" y="1513"/>
                    <a:pt x="1187" y="1476"/>
                    <a:pt x="1171" y="1446"/>
                  </a:cubicBezTo>
                  <a:cubicBezTo>
                    <a:pt x="1154" y="1416"/>
                    <a:pt x="1116" y="1406"/>
                    <a:pt x="1086" y="1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5837237" y="2033588"/>
              <a:ext cx="320675" cy="320675"/>
            </a:xfrm>
            <a:custGeom>
              <a:avLst/>
              <a:gdLst>
                <a:gd name="T0" fmla="*/ 44 w 166"/>
                <a:gd name="T1" fmla="*/ 139 h 166"/>
                <a:gd name="T2" fmla="*/ 95 w 166"/>
                <a:gd name="T3" fmla="*/ 166 h 166"/>
                <a:gd name="T4" fmla="*/ 130 w 166"/>
                <a:gd name="T5" fmla="*/ 156 h 166"/>
                <a:gd name="T6" fmla="*/ 146 w 166"/>
                <a:gd name="T7" fmla="*/ 70 h 166"/>
                <a:gd name="T8" fmla="*/ 119 w 166"/>
                <a:gd name="T9" fmla="*/ 32 h 166"/>
                <a:gd name="T10" fmla="*/ 33 w 166"/>
                <a:gd name="T11" fmla="*/ 20 h 166"/>
                <a:gd name="T12" fmla="*/ 21 w 166"/>
                <a:gd name="T13" fmla="*/ 107 h 166"/>
                <a:gd name="T14" fmla="*/ 44 w 166"/>
                <a:gd name="T15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66">
                  <a:moveTo>
                    <a:pt x="44" y="139"/>
                  </a:moveTo>
                  <a:cubicBezTo>
                    <a:pt x="56" y="157"/>
                    <a:pt x="75" y="166"/>
                    <a:pt x="95" y="166"/>
                  </a:cubicBezTo>
                  <a:cubicBezTo>
                    <a:pt x="107" y="166"/>
                    <a:pt x="119" y="163"/>
                    <a:pt x="130" y="156"/>
                  </a:cubicBezTo>
                  <a:cubicBezTo>
                    <a:pt x="158" y="137"/>
                    <a:pt x="166" y="98"/>
                    <a:pt x="146" y="70"/>
                  </a:cubicBezTo>
                  <a:cubicBezTo>
                    <a:pt x="138" y="57"/>
                    <a:pt x="129" y="44"/>
                    <a:pt x="119" y="32"/>
                  </a:cubicBezTo>
                  <a:cubicBezTo>
                    <a:pt x="98" y="5"/>
                    <a:pt x="60" y="0"/>
                    <a:pt x="33" y="20"/>
                  </a:cubicBezTo>
                  <a:cubicBezTo>
                    <a:pt x="5" y="41"/>
                    <a:pt x="0" y="80"/>
                    <a:pt x="21" y="107"/>
                  </a:cubicBezTo>
                  <a:cubicBezTo>
                    <a:pt x="29" y="117"/>
                    <a:pt x="37" y="128"/>
                    <a:pt x="44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6054725" y="2444750"/>
              <a:ext cx="287338" cy="334963"/>
            </a:xfrm>
            <a:custGeom>
              <a:avLst/>
              <a:gdLst>
                <a:gd name="T0" fmla="*/ 10 w 149"/>
                <a:gd name="T1" fmla="*/ 88 h 173"/>
                <a:gd name="T2" fmla="*/ 21 w 149"/>
                <a:gd name="T3" fmla="*/ 126 h 173"/>
                <a:gd name="T4" fmla="*/ 81 w 149"/>
                <a:gd name="T5" fmla="*/ 173 h 173"/>
                <a:gd name="T6" fmla="*/ 96 w 149"/>
                <a:gd name="T7" fmla="*/ 171 h 173"/>
                <a:gd name="T8" fmla="*/ 141 w 149"/>
                <a:gd name="T9" fmla="*/ 96 h 173"/>
                <a:gd name="T10" fmla="*/ 128 w 149"/>
                <a:gd name="T11" fmla="*/ 51 h 173"/>
                <a:gd name="T12" fmla="*/ 50 w 149"/>
                <a:gd name="T13" fmla="*/ 11 h 173"/>
                <a:gd name="T14" fmla="*/ 10 w 149"/>
                <a:gd name="T15" fmla="*/ 8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73">
                  <a:moveTo>
                    <a:pt x="10" y="88"/>
                  </a:moveTo>
                  <a:cubicBezTo>
                    <a:pt x="14" y="101"/>
                    <a:pt x="18" y="113"/>
                    <a:pt x="21" y="126"/>
                  </a:cubicBezTo>
                  <a:cubicBezTo>
                    <a:pt x="28" y="154"/>
                    <a:pt x="53" y="173"/>
                    <a:pt x="81" y="173"/>
                  </a:cubicBezTo>
                  <a:cubicBezTo>
                    <a:pt x="86" y="173"/>
                    <a:pt x="91" y="172"/>
                    <a:pt x="96" y="171"/>
                  </a:cubicBezTo>
                  <a:cubicBezTo>
                    <a:pt x="129" y="162"/>
                    <a:pt x="149" y="129"/>
                    <a:pt x="141" y="96"/>
                  </a:cubicBezTo>
                  <a:cubicBezTo>
                    <a:pt x="137" y="80"/>
                    <a:pt x="133" y="65"/>
                    <a:pt x="128" y="51"/>
                  </a:cubicBezTo>
                  <a:cubicBezTo>
                    <a:pt x="118" y="18"/>
                    <a:pt x="83" y="0"/>
                    <a:pt x="50" y="11"/>
                  </a:cubicBezTo>
                  <a:cubicBezTo>
                    <a:pt x="18" y="21"/>
                    <a:pt x="0" y="56"/>
                    <a:pt x="1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5730875" y="3757613"/>
              <a:ext cx="323850" cy="314325"/>
            </a:xfrm>
            <a:custGeom>
              <a:avLst/>
              <a:gdLst>
                <a:gd name="T0" fmla="*/ 138 w 167"/>
                <a:gd name="T1" fmla="*/ 22 h 163"/>
                <a:gd name="T2" fmla="*/ 51 w 167"/>
                <a:gd name="T3" fmla="*/ 29 h 163"/>
                <a:gd name="T4" fmla="*/ 24 w 167"/>
                <a:gd name="T5" fmla="*/ 58 h 163"/>
                <a:gd name="T6" fmla="*/ 25 w 167"/>
                <a:gd name="T7" fmla="*/ 145 h 163"/>
                <a:gd name="T8" fmla="*/ 68 w 167"/>
                <a:gd name="T9" fmla="*/ 163 h 163"/>
                <a:gd name="T10" fmla="*/ 113 w 167"/>
                <a:gd name="T11" fmla="*/ 144 h 163"/>
                <a:gd name="T12" fmla="*/ 144 w 167"/>
                <a:gd name="T13" fmla="*/ 110 h 163"/>
                <a:gd name="T14" fmla="*/ 138 w 167"/>
                <a:gd name="T15" fmla="*/ 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63">
                  <a:moveTo>
                    <a:pt x="138" y="22"/>
                  </a:moveTo>
                  <a:cubicBezTo>
                    <a:pt x="112" y="0"/>
                    <a:pt x="73" y="3"/>
                    <a:pt x="51" y="29"/>
                  </a:cubicBezTo>
                  <a:cubicBezTo>
                    <a:pt x="42" y="39"/>
                    <a:pt x="33" y="48"/>
                    <a:pt x="24" y="58"/>
                  </a:cubicBezTo>
                  <a:cubicBezTo>
                    <a:pt x="0" y="82"/>
                    <a:pt x="1" y="121"/>
                    <a:pt x="25" y="145"/>
                  </a:cubicBezTo>
                  <a:cubicBezTo>
                    <a:pt x="37" y="157"/>
                    <a:pt x="53" y="163"/>
                    <a:pt x="68" y="163"/>
                  </a:cubicBezTo>
                  <a:cubicBezTo>
                    <a:pt x="85" y="163"/>
                    <a:pt x="101" y="156"/>
                    <a:pt x="113" y="144"/>
                  </a:cubicBezTo>
                  <a:cubicBezTo>
                    <a:pt x="124" y="133"/>
                    <a:pt x="134" y="121"/>
                    <a:pt x="144" y="110"/>
                  </a:cubicBezTo>
                  <a:cubicBezTo>
                    <a:pt x="167" y="84"/>
                    <a:pt x="164" y="45"/>
                    <a:pt x="13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6122987" y="2916238"/>
              <a:ext cx="252413" cy="325438"/>
            </a:xfrm>
            <a:custGeom>
              <a:avLst/>
              <a:gdLst>
                <a:gd name="T0" fmla="*/ 69 w 130"/>
                <a:gd name="T1" fmla="*/ 1 h 168"/>
                <a:gd name="T2" fmla="*/ 5 w 130"/>
                <a:gd name="T3" fmla="*/ 61 h 168"/>
                <a:gd name="T4" fmla="*/ 3 w 130"/>
                <a:gd name="T5" fmla="*/ 101 h 168"/>
                <a:gd name="T6" fmla="*/ 59 w 130"/>
                <a:gd name="T7" fmla="*/ 168 h 168"/>
                <a:gd name="T8" fmla="*/ 64 w 130"/>
                <a:gd name="T9" fmla="*/ 168 h 168"/>
                <a:gd name="T10" fmla="*/ 126 w 130"/>
                <a:gd name="T11" fmla="*/ 112 h 168"/>
                <a:gd name="T12" fmla="*/ 129 w 130"/>
                <a:gd name="T13" fmla="*/ 65 h 168"/>
                <a:gd name="T14" fmla="*/ 69 w 130"/>
                <a:gd name="T1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8">
                  <a:moveTo>
                    <a:pt x="69" y="1"/>
                  </a:moveTo>
                  <a:cubicBezTo>
                    <a:pt x="35" y="0"/>
                    <a:pt x="6" y="27"/>
                    <a:pt x="5" y="61"/>
                  </a:cubicBezTo>
                  <a:cubicBezTo>
                    <a:pt x="5" y="74"/>
                    <a:pt x="4" y="88"/>
                    <a:pt x="3" y="101"/>
                  </a:cubicBezTo>
                  <a:cubicBezTo>
                    <a:pt x="0" y="135"/>
                    <a:pt x="25" y="165"/>
                    <a:pt x="59" y="168"/>
                  </a:cubicBezTo>
                  <a:cubicBezTo>
                    <a:pt x="61" y="168"/>
                    <a:pt x="62" y="168"/>
                    <a:pt x="64" y="168"/>
                  </a:cubicBezTo>
                  <a:cubicBezTo>
                    <a:pt x="96" y="168"/>
                    <a:pt x="123" y="144"/>
                    <a:pt x="126" y="112"/>
                  </a:cubicBezTo>
                  <a:cubicBezTo>
                    <a:pt x="127" y="96"/>
                    <a:pt x="128" y="81"/>
                    <a:pt x="129" y="65"/>
                  </a:cubicBezTo>
                  <a:cubicBezTo>
                    <a:pt x="130" y="31"/>
                    <a:pt x="103" y="2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5989637" y="3359150"/>
              <a:ext cx="306388" cy="330200"/>
            </a:xfrm>
            <a:custGeom>
              <a:avLst/>
              <a:gdLst>
                <a:gd name="T0" fmla="*/ 110 w 158"/>
                <a:gd name="T1" fmla="*/ 12 h 171"/>
                <a:gd name="T2" fmla="*/ 30 w 158"/>
                <a:gd name="T3" fmla="*/ 47 h 171"/>
                <a:gd name="T4" fmla="*/ 15 w 158"/>
                <a:gd name="T5" fmla="*/ 83 h 171"/>
                <a:gd name="T6" fmla="*/ 45 w 158"/>
                <a:gd name="T7" fmla="*/ 165 h 171"/>
                <a:gd name="T8" fmla="*/ 71 w 158"/>
                <a:gd name="T9" fmla="*/ 171 h 171"/>
                <a:gd name="T10" fmla="*/ 127 w 158"/>
                <a:gd name="T11" fmla="*/ 135 h 171"/>
                <a:gd name="T12" fmla="*/ 145 w 158"/>
                <a:gd name="T13" fmla="*/ 92 h 171"/>
                <a:gd name="T14" fmla="*/ 110 w 158"/>
                <a:gd name="T15" fmla="*/ 1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71">
                  <a:moveTo>
                    <a:pt x="110" y="12"/>
                  </a:moveTo>
                  <a:cubicBezTo>
                    <a:pt x="78" y="0"/>
                    <a:pt x="43" y="15"/>
                    <a:pt x="30" y="47"/>
                  </a:cubicBezTo>
                  <a:cubicBezTo>
                    <a:pt x="25" y="59"/>
                    <a:pt x="20" y="71"/>
                    <a:pt x="15" y="83"/>
                  </a:cubicBezTo>
                  <a:cubicBezTo>
                    <a:pt x="0" y="114"/>
                    <a:pt x="14" y="151"/>
                    <a:pt x="45" y="165"/>
                  </a:cubicBezTo>
                  <a:cubicBezTo>
                    <a:pt x="53" y="169"/>
                    <a:pt x="62" y="171"/>
                    <a:pt x="71" y="171"/>
                  </a:cubicBezTo>
                  <a:cubicBezTo>
                    <a:pt x="94" y="171"/>
                    <a:pt x="116" y="158"/>
                    <a:pt x="127" y="135"/>
                  </a:cubicBezTo>
                  <a:cubicBezTo>
                    <a:pt x="133" y="121"/>
                    <a:pt x="140" y="107"/>
                    <a:pt x="145" y="92"/>
                  </a:cubicBezTo>
                  <a:cubicBezTo>
                    <a:pt x="158" y="60"/>
                    <a:pt x="142" y="24"/>
                    <a:pt x="1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5495925" y="1716088"/>
              <a:ext cx="339725" cy="303213"/>
            </a:xfrm>
            <a:custGeom>
              <a:avLst/>
              <a:gdLst>
                <a:gd name="T0" fmla="*/ 156 w 176"/>
                <a:gd name="T1" fmla="*/ 132 h 157"/>
                <a:gd name="T2" fmla="*/ 143 w 176"/>
                <a:gd name="T3" fmla="*/ 45 h 157"/>
                <a:gd name="T4" fmla="*/ 105 w 176"/>
                <a:gd name="T5" fmla="*/ 19 h 157"/>
                <a:gd name="T6" fmla="*/ 19 w 176"/>
                <a:gd name="T7" fmla="*/ 37 h 157"/>
                <a:gd name="T8" fmla="*/ 37 w 176"/>
                <a:gd name="T9" fmla="*/ 122 h 157"/>
                <a:gd name="T10" fmla="*/ 69 w 176"/>
                <a:gd name="T11" fmla="*/ 145 h 157"/>
                <a:gd name="T12" fmla="*/ 106 w 176"/>
                <a:gd name="T13" fmla="*/ 157 h 157"/>
                <a:gd name="T14" fmla="*/ 156 w 176"/>
                <a:gd name="T15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57">
                  <a:moveTo>
                    <a:pt x="156" y="132"/>
                  </a:moveTo>
                  <a:cubicBezTo>
                    <a:pt x="176" y="104"/>
                    <a:pt x="170" y="66"/>
                    <a:pt x="143" y="45"/>
                  </a:cubicBezTo>
                  <a:cubicBezTo>
                    <a:pt x="130" y="36"/>
                    <a:pt x="118" y="27"/>
                    <a:pt x="105" y="19"/>
                  </a:cubicBezTo>
                  <a:cubicBezTo>
                    <a:pt x="76" y="0"/>
                    <a:pt x="38" y="8"/>
                    <a:pt x="19" y="37"/>
                  </a:cubicBezTo>
                  <a:cubicBezTo>
                    <a:pt x="0" y="65"/>
                    <a:pt x="9" y="104"/>
                    <a:pt x="37" y="122"/>
                  </a:cubicBezTo>
                  <a:cubicBezTo>
                    <a:pt x="48" y="129"/>
                    <a:pt x="59" y="137"/>
                    <a:pt x="69" y="145"/>
                  </a:cubicBezTo>
                  <a:cubicBezTo>
                    <a:pt x="81" y="153"/>
                    <a:pt x="93" y="157"/>
                    <a:pt x="106" y="157"/>
                  </a:cubicBezTo>
                  <a:cubicBezTo>
                    <a:pt x="125" y="157"/>
                    <a:pt x="144" y="148"/>
                    <a:pt x="156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8EE91DE6-BCF6-499B-A41A-D18F920A48BF}"/>
              </a:ext>
            </a:extLst>
          </p:cNvPr>
          <p:cNvGrpSpPr/>
          <p:nvPr/>
        </p:nvGrpSpPr>
        <p:grpSpPr>
          <a:xfrm>
            <a:off x="4627394" y="1900345"/>
            <a:ext cx="6294606" cy="726826"/>
            <a:chOff x="5389394" y="2281345"/>
            <a:chExt cx="6294606" cy="726826"/>
          </a:xfrm>
        </p:grpSpPr>
        <p:cxnSp>
          <p:nvCxnSpPr>
            <p:cNvPr id="32" name="Straight Connector 29"/>
            <p:cNvCxnSpPr/>
            <p:nvPr/>
          </p:nvCxnSpPr>
          <p:spPr>
            <a:xfrm>
              <a:off x="6061931" y="2281345"/>
              <a:ext cx="0" cy="580849"/>
            </a:xfrm>
            <a:prstGeom prst="line">
              <a:avLst/>
            </a:prstGeom>
            <a:ln w="57150">
              <a:solidFill>
                <a:srgbClr val="5986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185723" y="2432643"/>
              <a:ext cx="5498277" cy="575528"/>
            </a:xfrm>
            <a:prstGeom prst="rect">
              <a:avLst/>
            </a:prstGeom>
            <a:noFill/>
          </p:spPr>
          <p:txBody>
            <a:bodyPr wrap="square" lIns="82282" tIns="41141" rIns="82282" bIns="41141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根据我们的设备设计一台设备卷制两口蒸汽锅，与小微工厂一个工人卷制两口蒸汽锅刚好一致。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89394" y="2314154"/>
              <a:ext cx="540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4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id-ID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C83460A0-CA3A-48C0-9D8A-E0B32C60A49D}"/>
              </a:ext>
            </a:extLst>
          </p:cNvPr>
          <p:cNvGrpSpPr/>
          <p:nvPr/>
        </p:nvGrpSpPr>
        <p:grpSpPr>
          <a:xfrm>
            <a:off x="4605323" y="2950158"/>
            <a:ext cx="6367477" cy="970285"/>
            <a:chOff x="5392723" y="3140658"/>
            <a:chExt cx="6367477" cy="970285"/>
          </a:xfrm>
        </p:grpSpPr>
        <p:sp>
          <p:nvSpPr>
            <p:cNvPr id="41" name="TextBox 40"/>
            <p:cNvSpPr txBox="1"/>
            <p:nvPr/>
          </p:nvSpPr>
          <p:spPr>
            <a:xfrm>
              <a:off x="6193935" y="3289194"/>
              <a:ext cx="5566265" cy="821749"/>
            </a:xfrm>
            <a:prstGeom prst="rect">
              <a:avLst/>
            </a:prstGeom>
            <a:noFill/>
          </p:spPr>
          <p:txBody>
            <a:bodyPr wrap="square" lIns="82282" tIns="41141" rIns="82282" bIns="41141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通过调研了解目前工厂大约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50-60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秒出一根豆筋棍（目前成熟蒸汽锅的工艺条件），我们设备设置有三个档位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50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秒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根，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55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秒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根，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60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秒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根。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Straight Connector 34"/>
            <p:cNvCxnSpPr/>
            <p:nvPr/>
          </p:nvCxnSpPr>
          <p:spPr>
            <a:xfrm>
              <a:off x="6061931" y="3140658"/>
              <a:ext cx="0" cy="580849"/>
            </a:xfrm>
            <a:prstGeom prst="line">
              <a:avLst/>
            </a:prstGeom>
            <a:ln w="57150">
              <a:solidFill>
                <a:srgbClr val="BB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92723" y="3178775"/>
              <a:ext cx="534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4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id-ID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2B66DFEA-13E3-4075-A961-48A093A96465}"/>
              </a:ext>
            </a:extLst>
          </p:cNvPr>
          <p:cNvGrpSpPr/>
          <p:nvPr/>
        </p:nvGrpSpPr>
        <p:grpSpPr>
          <a:xfrm>
            <a:off x="4598126" y="4141069"/>
            <a:ext cx="6323874" cy="979071"/>
            <a:chOff x="5398226" y="4064869"/>
            <a:chExt cx="6323874" cy="979071"/>
          </a:xfrm>
        </p:grpSpPr>
        <p:sp>
          <p:nvSpPr>
            <p:cNvPr id="47" name="TextBox 46"/>
            <p:cNvSpPr txBox="1"/>
            <p:nvPr/>
          </p:nvSpPr>
          <p:spPr>
            <a:xfrm>
              <a:off x="6202147" y="4222191"/>
              <a:ext cx="5519953" cy="821749"/>
            </a:xfrm>
            <a:prstGeom prst="rect">
              <a:avLst/>
            </a:prstGeom>
            <a:noFill/>
          </p:spPr>
          <p:txBody>
            <a:bodyPr wrap="square" lIns="82282" tIns="41141" rIns="82282" bIns="41141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按照设计每框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26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根竹棍，约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25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分钟完成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框的豆筋棍卷制，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个工人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分钟能更换两个框，相当于一个人可以同时管理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25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台机器，对应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50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口蒸汽锅（相当于一家小规模加工厂）。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5" name="Straight Connector 36"/>
            <p:cNvCxnSpPr/>
            <p:nvPr/>
          </p:nvCxnSpPr>
          <p:spPr>
            <a:xfrm>
              <a:off x="6061931" y="4064869"/>
              <a:ext cx="0" cy="580849"/>
            </a:xfrm>
            <a:prstGeom prst="line">
              <a:avLst/>
            </a:prstGeom>
            <a:ln w="57150">
              <a:solidFill>
                <a:srgbClr val="5986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398226" y="4124460"/>
              <a:ext cx="534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4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id-ID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BA4CF2F9-C2A3-4B5D-B9CC-336DC91C078D}"/>
              </a:ext>
            </a:extLst>
          </p:cNvPr>
          <p:cNvGrpSpPr/>
          <p:nvPr/>
        </p:nvGrpSpPr>
        <p:grpSpPr>
          <a:xfrm>
            <a:off x="4584770" y="5594756"/>
            <a:ext cx="6426130" cy="759408"/>
            <a:chOff x="5397570" y="5048656"/>
            <a:chExt cx="6426130" cy="759408"/>
          </a:xfrm>
        </p:grpSpPr>
        <p:sp>
          <p:nvSpPr>
            <p:cNvPr id="53" name="TextBox 52"/>
            <p:cNvSpPr txBox="1"/>
            <p:nvPr/>
          </p:nvSpPr>
          <p:spPr>
            <a:xfrm>
              <a:off x="6185722" y="5232536"/>
              <a:ext cx="5637978" cy="575528"/>
            </a:xfrm>
            <a:prstGeom prst="rect">
              <a:avLst/>
            </a:prstGeom>
            <a:noFill/>
          </p:spPr>
          <p:txBody>
            <a:bodyPr wrap="square" lIns="82282" tIns="41141" rIns="82282" bIns="41141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我们每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台设备配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台备用机，如果出故障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分钟以内可以完成整体更换，保证生产连续进行。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1" name="Straight Connector 35"/>
            <p:cNvCxnSpPr/>
            <p:nvPr/>
          </p:nvCxnSpPr>
          <p:spPr>
            <a:xfrm>
              <a:off x="6061931" y="5048656"/>
              <a:ext cx="0" cy="580849"/>
            </a:xfrm>
            <a:prstGeom prst="line">
              <a:avLst/>
            </a:prstGeom>
            <a:ln w="57150">
              <a:solidFill>
                <a:srgbClr val="BB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397570" y="5051820"/>
              <a:ext cx="534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4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id-ID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2000" y="11049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2.5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、自动化设备运用方案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9" y="5062538"/>
            <a:ext cx="963612" cy="4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289" y="5062538"/>
            <a:ext cx="963612" cy="4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9" y="5595938"/>
            <a:ext cx="963612" cy="4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089" y="5621338"/>
            <a:ext cx="963612" cy="4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289" y="5608638"/>
            <a:ext cx="963612" cy="4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025" y="2343150"/>
            <a:ext cx="20970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1392816" y="100179"/>
            <a:ext cx="3475199" cy="1122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10" b="1" dirty="0" smtClean="0">
                <a:solidFill>
                  <a:srgbClr val="607D34"/>
                </a:solidFill>
                <a:latin typeface="微软雅黑" panose="020B0503020204020204" charset="-122"/>
                <a:ea typeface="微软雅黑" panose="020B0503020204020204" charset="-122"/>
              </a:rPr>
              <a:t>三、项目团队组成</a:t>
            </a:r>
            <a:endParaRPr sz="3010" b="1" dirty="0">
              <a:solidFill>
                <a:srgbClr val="607D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48360" y="986155"/>
            <a:ext cx="10565130" cy="0"/>
          </a:xfrm>
          <a:prstGeom prst="line">
            <a:avLst/>
          </a:prstGeom>
          <a:ln>
            <a:solidFill>
              <a:srgbClr val="607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otched Right Arrow 3"/>
          <p:cNvSpPr>
            <a:spLocks noChangeArrowheads="1"/>
          </p:cNvSpPr>
          <p:nvPr/>
        </p:nvSpPr>
        <p:spPr bwMode="auto">
          <a:xfrm>
            <a:off x="-48782" y="2597373"/>
            <a:ext cx="12192000" cy="60959"/>
          </a:xfrm>
          <a:prstGeom prst="rect">
            <a:avLst/>
          </a:prstGeom>
          <a:solidFill>
            <a:srgbClr val="607D34"/>
          </a:solidFill>
          <a:ln>
            <a:solidFill>
              <a:srgbClr val="C00000"/>
            </a:solidFill>
          </a:ln>
        </p:spPr>
        <p:txBody>
          <a:bodyPr anchor="ctr"/>
          <a:lstStyle/>
          <a:p>
            <a:pPr algn="ctr" defTabSz="608965"/>
            <a:endParaRPr lang="zh-CN" altLang="zh-CN" sz="3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Roboto condensed" charset="0"/>
            </a:endParaRPr>
          </a:p>
        </p:txBody>
      </p:sp>
      <p:sp>
        <p:nvSpPr>
          <p:cNvPr id="4" name="文本框 85"/>
          <p:cNvSpPr>
            <a:spLocks noChangeArrowheads="1"/>
          </p:cNvSpPr>
          <p:nvPr/>
        </p:nvSpPr>
        <p:spPr bwMode="auto">
          <a:xfrm>
            <a:off x="983740" y="3818161"/>
            <a:ext cx="1502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08965"/>
            <a:r>
              <a:rPr lang="zh-CN" altLang="en-US" sz="21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阳相</a:t>
            </a:r>
            <a:endParaRPr lang="zh-CN" altLang="en-US" sz="213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89"/>
          <p:cNvSpPr>
            <a:spLocks noChangeArrowheads="1"/>
          </p:cNvSpPr>
          <p:nvPr/>
        </p:nvSpPr>
        <p:spPr bwMode="auto">
          <a:xfrm>
            <a:off x="4592729" y="3843561"/>
            <a:ext cx="144052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08965"/>
            <a:r>
              <a:rPr lang="zh-CN" altLang="en-US" sz="21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王燕</a:t>
            </a:r>
            <a:endParaRPr lang="zh-CN" altLang="en-US" sz="213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92"/>
          <p:cNvSpPr>
            <a:spLocks noChangeArrowheads="1"/>
          </p:cNvSpPr>
          <p:nvPr/>
        </p:nvSpPr>
        <p:spPr bwMode="auto">
          <a:xfrm>
            <a:off x="8184060" y="3856261"/>
            <a:ext cx="1502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08965"/>
            <a:r>
              <a:rPr lang="zh-CN" altLang="en-US" sz="21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阳国书</a:t>
            </a:r>
            <a:endParaRPr lang="zh-CN" altLang="en-US" sz="213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9738" y="4307666"/>
            <a:ext cx="3152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/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项目主负责人，研究生学历，主要负责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豆筋棍加工工艺分析，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自动化设备设计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研发、采购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制造、现场调试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市场推广等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，主导工厂建设、技术升级和生产销售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11346" y="4307666"/>
            <a:ext cx="3152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/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产品质量负责人，大专学历，具备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年以上食品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行业质量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管理经验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，熟悉食品安全各项要求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，主要负责质量标准制定和把控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，保障和提升豆筋棍产品品质。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56318" y="4307666"/>
            <a:ext cx="3152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/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产品工艺负责人，具备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年以上食品车间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生产及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管理经验，熟悉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豆筋棍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传统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加工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工艺，主要负责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现场技术融合，保障和提高豆筋棍产品出品率。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935990" y="415290"/>
            <a:ext cx="457200" cy="457200"/>
            <a:chOff x="819328" y="1120779"/>
            <a:chExt cx="1127886" cy="1127885"/>
          </a:xfrm>
          <a:blipFill rotWithShape="1">
            <a:blip r:embed="rId2"/>
            <a:stretch>
              <a:fillRect l="-7000" t="-47000" r="-10000" b="-2000"/>
            </a:stretch>
          </a:blipFill>
        </p:grpSpPr>
        <p:sp>
          <p:nvSpPr>
            <p:cNvPr id="9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pFill/>
            <a:ln w="19050" cap="flat" cmpd="sng" algn="ctr">
              <a:solidFill>
                <a:srgbClr val="871E3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33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/>
                <a:ea typeface="MS PGothic" panose="020B0600070205080204" charset="-128"/>
                <a:cs typeface="+mn-cs"/>
              </a:endParaRPr>
            </a:p>
          </p:txBody>
        </p:sp>
        <p:sp>
          <p:nvSpPr>
            <p:cNvPr id="12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pFill/>
            <a:ln w="25400" cap="flat" cmpd="sng" algn="ctr">
              <a:solidFill>
                <a:srgbClr val="F7F7F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33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/>
                <a:ea typeface="MS PGothic" panose="020B0600070205080204" charset="-128"/>
                <a:cs typeface="+mn-cs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447800" y="1854200"/>
            <a:ext cx="1409700" cy="14097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168900" y="1930400"/>
            <a:ext cx="1358900" cy="13843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182100" y="1943100"/>
            <a:ext cx="1333500" cy="13716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1547</Words>
  <Application>Microsoft Office PowerPoint</Application>
  <PresentationFormat>自定义</PresentationFormat>
  <Paragraphs>118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cp:lastModifiedBy>Administrator</cp:lastModifiedBy>
  <cp:revision>324</cp:revision>
  <dcterms:created xsi:type="dcterms:W3CDTF">2017-02-01T05:50:00Z</dcterms:created>
  <dcterms:modified xsi:type="dcterms:W3CDTF">2020-09-05T09:50:39Z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